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33"/>
  </p:notesMasterIdLst>
  <p:sldIdLst>
    <p:sldId id="298" r:id="rId2"/>
    <p:sldId id="277" r:id="rId3"/>
    <p:sldId id="278" r:id="rId4"/>
    <p:sldId id="257" r:id="rId5"/>
    <p:sldId id="258" r:id="rId6"/>
    <p:sldId id="259" r:id="rId7"/>
    <p:sldId id="265" r:id="rId8"/>
    <p:sldId id="266" r:id="rId9"/>
    <p:sldId id="268" r:id="rId10"/>
    <p:sldId id="267" r:id="rId11"/>
    <p:sldId id="299" r:id="rId12"/>
    <p:sldId id="262" r:id="rId13"/>
    <p:sldId id="270" r:id="rId14"/>
    <p:sldId id="279" r:id="rId15"/>
    <p:sldId id="271" r:id="rId16"/>
    <p:sldId id="272" r:id="rId17"/>
    <p:sldId id="288" r:id="rId18"/>
    <p:sldId id="289" r:id="rId19"/>
    <p:sldId id="273" r:id="rId20"/>
    <p:sldId id="290" r:id="rId21"/>
    <p:sldId id="291" r:id="rId22"/>
    <p:sldId id="292" r:id="rId23"/>
    <p:sldId id="274" r:id="rId24"/>
    <p:sldId id="275" r:id="rId25"/>
    <p:sldId id="280" r:id="rId26"/>
    <p:sldId id="283" r:id="rId27"/>
    <p:sldId id="281" r:id="rId28"/>
    <p:sldId id="282" r:id="rId29"/>
    <p:sldId id="296" r:id="rId30"/>
    <p:sldId id="284" r:id="rId31"/>
    <p:sldId id="297" r:id="rId32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66FF"/>
    <a:srgbClr val="000099"/>
    <a:srgbClr val="FFFF00"/>
    <a:srgbClr val="660066"/>
    <a:srgbClr val="800000"/>
    <a:srgbClr val="00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276" autoAdjust="0"/>
    <p:restoredTop sz="90929"/>
  </p:normalViewPr>
  <p:slideViewPr>
    <p:cSldViewPr>
      <p:cViewPr>
        <p:scale>
          <a:sx n="50" d="100"/>
          <a:sy n="50" d="100"/>
        </p:scale>
        <p:origin x="-4116" y="-1542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123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E1D0E68-736E-453A-824D-7432C010A8FA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4137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1EBEB-1E31-43F1-A1D1-58A45FB28AB2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 w="12700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9AB53-9284-4A4A-9108-FABF51E2A603}" type="slidenum">
              <a:rPr lang="es-ES_tradnl"/>
              <a:pPr/>
              <a:t>21</a:t>
            </a:fld>
            <a:endParaRPr lang="es-ES_tradnl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F2E11D-9A97-4A92-8372-3C056B9D92CB}" type="slidenum">
              <a:rPr lang="es-ES_tradnl"/>
              <a:pPr/>
              <a:t>22</a:t>
            </a:fld>
            <a:endParaRPr lang="es-ES_tradnl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CD7ECD-24DD-40B6-8E63-95D7A174EF72}" type="slidenum">
              <a:rPr lang="es-ES_tradnl"/>
              <a:pPr/>
              <a:t>23</a:t>
            </a:fld>
            <a:endParaRPr lang="es-ES_tradnl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EEBF6-4A41-4398-BD78-A7061A694732}" type="slidenum">
              <a:rPr lang="es-ES_tradnl"/>
              <a:pPr/>
              <a:t>24</a:t>
            </a:fld>
            <a:endParaRPr lang="es-ES_tradnl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6ABD9B-4EA5-423C-AF1A-D9B091096C4B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62CD1-EA34-4FBB-90FE-8B3E580707F2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0B101-52FD-4735-80E8-C88B92C0B984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C9F99-7466-4EA7-AAA4-62A0116015EA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4FDA4C-0627-4A91-BF78-036F28D25404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F3CA49-B496-45E8-8D38-BD3BB1A0A40D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862C71-8EDF-46F6-8835-D9D2276A8722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7F802-05BE-4A58-AFB3-3457B26A0E1F}" type="slidenum">
              <a:rPr lang="es-ES_tradnl"/>
              <a:pPr/>
              <a:t>20</a:t>
            </a:fld>
            <a:endParaRPr lang="es-ES_tradnl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8C8D-5A25-46CD-A3EA-946D21F6DA1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4A993-F43A-4951-A1FB-FB6AF248859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24F0-9241-4BF2-BCD4-70A5E0B1AE8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8C16091-27F9-4665-B2AD-BDC476F7FE1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B054-C05A-4532-B115-F5F912B52E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F370-2E2E-4713-8B17-461F95E33B0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2B42-0325-430D-ADC0-B516D497AA2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C6FB-14C9-4364-9ED3-F8BC4FA4008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31CD7-063B-411B-AB38-F0FFCA98C2E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8071-37A9-4BEA-9958-A9ABB480DBF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CCC6-305D-42E6-862F-F734DF66EB25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EAF58B-DB81-45EA-8E61-DCCF87ADEA6B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D4DD93-D2EF-4C77-8E72-2F419A3CDECB}" type="slidenum">
              <a:rPr lang="es-ES_tradnl" smtClean="0"/>
              <a:pPr/>
              <a:t>‹Nº›</a:t>
            </a:fld>
            <a:endParaRPr lang="es-ES_tradn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590800"/>
            <a:ext cx="8001000" cy="2133600"/>
          </a:xfrm>
        </p:spPr>
        <p:txBody>
          <a:bodyPr>
            <a:normAutofit fontScale="90000"/>
          </a:bodyPr>
          <a:lstStyle/>
          <a:p>
            <a:r>
              <a:rPr lang="es-CO" sz="4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 CARGA FÍSICA EN EL ENTRENAMIENTO DEPORTIVO</a:t>
            </a:r>
            <a:endParaRPr lang="es-ES_tradnl" sz="48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5562600"/>
            <a:ext cx="7239000" cy="609600"/>
          </a:xfrm>
        </p:spPr>
        <p:txBody>
          <a:bodyPr/>
          <a:lstStyle/>
          <a:p>
            <a:r>
              <a:rPr lang="es-ES_tradnl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Teoría y Metodología del Entrenamiento</a:t>
            </a:r>
          </a:p>
          <a:p>
            <a:endParaRPr lang="es-ES_tradnl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873125"/>
            <a:ext cx="8382000" cy="6508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b="1">
                <a:solidFill>
                  <a:srgbClr val="000099"/>
                </a:solidFill>
              </a:rPr>
              <a:t>CARACTERISTICAS DE LA CARGA</a:t>
            </a:r>
            <a:endParaRPr lang="es-ES_tradnl" sz="32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2057400"/>
            <a:ext cx="8686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es-ES_tradnl" sz="24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s-ES_tradnl" sz="2400">
              <a:solidFill>
                <a:schemeClr val="tx1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905000" y="15240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362200" y="2071688"/>
            <a:ext cx="426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800" b="1">
                <a:solidFill>
                  <a:srgbClr val="000099"/>
                </a:solidFill>
              </a:rPr>
              <a:t>MAGNITUD</a:t>
            </a:r>
            <a:endParaRPr lang="es-ES_tradnl" sz="24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52400" y="3240088"/>
            <a:ext cx="8839200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b="1">
                <a:solidFill>
                  <a:srgbClr val="000099"/>
                </a:solidFill>
              </a:rPr>
              <a:t>MÁXIMA             	185 pp/m y más    85 - 100% </a:t>
            </a:r>
            <a:r>
              <a:rPr lang="es-ES_tradnl" sz="2000" b="1">
                <a:solidFill>
                  <a:srgbClr val="000099"/>
                </a:solidFill>
              </a:rPr>
              <a:t>del RTO.</a:t>
            </a:r>
            <a:endParaRPr lang="es-ES_tradnl" sz="2800" b="1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r>
              <a:rPr lang="es-ES_tradnl" sz="2800" b="1">
                <a:solidFill>
                  <a:srgbClr val="000099"/>
                </a:solidFill>
              </a:rPr>
              <a:t>SUBMÁXIMA     170 - 184 pp/m      75 - 84%      ”</a:t>
            </a:r>
          </a:p>
          <a:p>
            <a:pPr>
              <a:spcBef>
                <a:spcPct val="50000"/>
              </a:spcBef>
            </a:pPr>
            <a:r>
              <a:rPr lang="es-ES_tradnl" sz="2800" b="1">
                <a:solidFill>
                  <a:srgbClr val="000099"/>
                </a:solidFill>
              </a:rPr>
              <a:t>ALTA                  150 - 169 pp/m       60 - 74%     ”</a:t>
            </a:r>
          </a:p>
          <a:p>
            <a:pPr>
              <a:spcBef>
                <a:spcPct val="50000"/>
              </a:spcBef>
            </a:pPr>
            <a:r>
              <a:rPr lang="es-ES_tradnl" sz="2800" b="1">
                <a:solidFill>
                  <a:srgbClr val="000099"/>
                </a:solidFill>
              </a:rPr>
              <a:t>MEDIA                131- 149 pp/m        50 - 59%     ”</a:t>
            </a:r>
          </a:p>
          <a:p>
            <a:pPr>
              <a:spcBef>
                <a:spcPct val="50000"/>
              </a:spcBef>
            </a:pPr>
            <a:r>
              <a:rPr lang="es-ES_tradnl" sz="2800" b="1">
                <a:solidFill>
                  <a:srgbClr val="000099"/>
                </a:solidFill>
              </a:rPr>
              <a:t>BAJA                  120 - 130 pp/m       30 - 49%     ”</a:t>
            </a:r>
            <a:endParaRPr lang="es-ES_tradnl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1600200" y="1066800"/>
            <a:ext cx="5867400" cy="531813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0" scaled="1"/>
          </a:gradFill>
          <a:ln w="12700" cap="sq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2800" b="1">
                <a:solidFill>
                  <a:srgbClr val="000099"/>
                </a:solidFill>
              </a:rPr>
              <a:t>CARGA DE ENTRENAMIENTO</a:t>
            </a:r>
            <a:endParaRPr lang="es-ES_tradnl" sz="2800" b="1">
              <a:solidFill>
                <a:srgbClr val="000099"/>
              </a:solidFill>
            </a:endParaRP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762000" y="2393950"/>
            <a:ext cx="2133600" cy="714375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0" scaled="1"/>
          </a:gradFill>
          <a:ln w="12700" cap="sq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2000" b="1">
                <a:solidFill>
                  <a:srgbClr val="000099"/>
                </a:solidFill>
              </a:rPr>
              <a:t>CONTENIDO DE LA CARGA</a:t>
            </a:r>
            <a:endParaRPr lang="es-ES_tradnl" sz="2000" b="1">
              <a:solidFill>
                <a:srgbClr val="000099"/>
              </a:solidFill>
            </a:endParaRP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3581400" y="2409825"/>
            <a:ext cx="1981200" cy="714375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0" scaled="1"/>
          </a:gradFill>
          <a:ln w="12700" cap="sq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2000" b="1">
                <a:solidFill>
                  <a:srgbClr val="000099"/>
                </a:solidFill>
              </a:rPr>
              <a:t>MAGNITUD DE LA CARGA</a:t>
            </a:r>
            <a:endParaRPr lang="es-ES_tradnl" sz="2000" b="1">
              <a:solidFill>
                <a:srgbClr val="000099"/>
              </a:solidFill>
            </a:endParaRP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6172200" y="2409825"/>
            <a:ext cx="2209800" cy="714375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0" scaled="1"/>
          </a:gradFill>
          <a:ln w="12700" cap="sq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2000" b="1">
                <a:solidFill>
                  <a:srgbClr val="000099"/>
                </a:solidFill>
              </a:rPr>
              <a:t>ORGANIZACIÓN  DE LA CARGA</a:t>
            </a:r>
            <a:endParaRPr lang="es-ES_tradnl" sz="2000" b="1">
              <a:solidFill>
                <a:srgbClr val="000099"/>
              </a:solidFill>
            </a:endParaRP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762000" y="3781425"/>
            <a:ext cx="1981200" cy="1476375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0" scaled="1"/>
          </a:gradFill>
          <a:ln w="12700" cap="sq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2000" b="1">
                <a:solidFill>
                  <a:srgbClr val="000099"/>
                </a:solidFill>
              </a:rPr>
              <a:t>Nivel de especificidad</a:t>
            </a:r>
          </a:p>
          <a:p>
            <a:pPr algn="ctr">
              <a:spcBef>
                <a:spcPct val="50000"/>
              </a:spcBef>
            </a:pPr>
            <a:r>
              <a:rPr lang="es-CO" sz="2000" b="1">
                <a:solidFill>
                  <a:srgbClr val="000099"/>
                </a:solidFill>
              </a:rPr>
              <a:t>Potencial de entrenamiento</a:t>
            </a:r>
            <a:endParaRPr lang="es-ES_tradnl" sz="2000" b="1">
              <a:solidFill>
                <a:srgbClr val="000099"/>
              </a:solidFill>
            </a:endParaRP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3733800" y="3781425"/>
            <a:ext cx="1524000" cy="1781175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0" scaled="1"/>
          </a:gradFill>
          <a:ln w="12700" cap="sq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2000" b="1">
                <a:solidFill>
                  <a:srgbClr val="000099"/>
                </a:solidFill>
              </a:rPr>
              <a:t>Volumen</a:t>
            </a:r>
          </a:p>
          <a:p>
            <a:pPr algn="ctr">
              <a:spcBef>
                <a:spcPct val="50000"/>
              </a:spcBef>
            </a:pPr>
            <a:r>
              <a:rPr lang="es-CO" sz="2000" b="1">
                <a:solidFill>
                  <a:srgbClr val="000099"/>
                </a:solidFill>
              </a:rPr>
              <a:t>Intensidad</a:t>
            </a:r>
          </a:p>
          <a:p>
            <a:pPr algn="ctr">
              <a:spcBef>
                <a:spcPct val="50000"/>
              </a:spcBef>
            </a:pPr>
            <a:r>
              <a:rPr lang="es-CO" sz="2000" b="1">
                <a:solidFill>
                  <a:srgbClr val="000099"/>
                </a:solidFill>
              </a:rPr>
              <a:t>Duración</a:t>
            </a:r>
          </a:p>
          <a:p>
            <a:pPr algn="ctr">
              <a:spcBef>
                <a:spcPct val="50000"/>
              </a:spcBef>
            </a:pPr>
            <a:r>
              <a:rPr lang="es-CO" sz="2000" b="1">
                <a:solidFill>
                  <a:srgbClr val="000099"/>
                </a:solidFill>
              </a:rPr>
              <a:t>densidad</a:t>
            </a:r>
            <a:endParaRPr lang="es-ES_tradnl" sz="2000" b="1">
              <a:solidFill>
                <a:srgbClr val="000099"/>
              </a:solidFill>
            </a:endParaRP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6477000" y="3781425"/>
            <a:ext cx="1828800" cy="1476375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0" scaled="1"/>
          </a:gradFill>
          <a:ln w="12700" cap="sq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2000" b="1">
                <a:solidFill>
                  <a:srgbClr val="000099"/>
                </a:solidFill>
              </a:rPr>
              <a:t>Distribución de la carga.</a:t>
            </a:r>
          </a:p>
          <a:p>
            <a:pPr algn="ctr">
              <a:spcBef>
                <a:spcPct val="50000"/>
              </a:spcBef>
            </a:pPr>
            <a:r>
              <a:rPr lang="es-CO" sz="2000" b="1">
                <a:solidFill>
                  <a:srgbClr val="000099"/>
                </a:solidFill>
              </a:rPr>
              <a:t>Interconexión de la carga</a:t>
            </a:r>
            <a:endParaRPr lang="es-ES_tradnl" sz="2000" b="1">
              <a:solidFill>
                <a:srgbClr val="000099"/>
              </a:solidFill>
            </a:endParaRPr>
          </a:p>
        </p:txBody>
      </p:sp>
      <p:sp>
        <p:nvSpPr>
          <p:cNvPr id="69654" name="Line 22"/>
          <p:cNvSpPr>
            <a:spLocks noChangeShapeType="1"/>
          </p:cNvSpPr>
          <p:nvPr/>
        </p:nvSpPr>
        <p:spPr bwMode="auto">
          <a:xfrm>
            <a:off x="1752600" y="1981200"/>
            <a:ext cx="5638800" cy="0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9656" name="Line 24"/>
          <p:cNvSpPr>
            <a:spLocks noChangeShapeType="1"/>
          </p:cNvSpPr>
          <p:nvPr/>
        </p:nvSpPr>
        <p:spPr bwMode="auto">
          <a:xfrm>
            <a:off x="1752600" y="1981200"/>
            <a:ext cx="0" cy="381000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9657" name="Line 25"/>
          <p:cNvSpPr>
            <a:spLocks noChangeShapeType="1"/>
          </p:cNvSpPr>
          <p:nvPr/>
        </p:nvSpPr>
        <p:spPr bwMode="auto">
          <a:xfrm>
            <a:off x="4495800" y="1981200"/>
            <a:ext cx="0" cy="381000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9658" name="Line 26"/>
          <p:cNvSpPr>
            <a:spLocks noChangeShapeType="1"/>
          </p:cNvSpPr>
          <p:nvPr/>
        </p:nvSpPr>
        <p:spPr bwMode="auto">
          <a:xfrm>
            <a:off x="7391400" y="1981200"/>
            <a:ext cx="0" cy="381000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9659" name="Line 27"/>
          <p:cNvSpPr>
            <a:spLocks noChangeShapeType="1"/>
          </p:cNvSpPr>
          <p:nvPr/>
        </p:nvSpPr>
        <p:spPr bwMode="auto">
          <a:xfrm>
            <a:off x="4495800" y="1524000"/>
            <a:ext cx="0" cy="533400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9660" name="Line 28"/>
          <p:cNvSpPr>
            <a:spLocks noChangeShapeType="1"/>
          </p:cNvSpPr>
          <p:nvPr/>
        </p:nvSpPr>
        <p:spPr bwMode="auto">
          <a:xfrm>
            <a:off x="1752600" y="3124200"/>
            <a:ext cx="0" cy="533400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9661" name="Line 29"/>
          <p:cNvSpPr>
            <a:spLocks noChangeShapeType="1"/>
          </p:cNvSpPr>
          <p:nvPr/>
        </p:nvSpPr>
        <p:spPr bwMode="auto">
          <a:xfrm>
            <a:off x="4495800" y="3124200"/>
            <a:ext cx="0" cy="533400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69664" name="Line 32"/>
          <p:cNvSpPr>
            <a:spLocks noChangeShapeType="1"/>
          </p:cNvSpPr>
          <p:nvPr/>
        </p:nvSpPr>
        <p:spPr bwMode="auto">
          <a:xfrm>
            <a:off x="7391400" y="3124200"/>
            <a:ext cx="0" cy="609600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838200"/>
          </a:xfrm>
          <a:gradFill rotWithShape="0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0" scaled="1"/>
          </a:gradFill>
          <a:ln>
            <a:solidFill>
              <a:srgbClr val="000099"/>
            </a:solidFill>
          </a:ln>
        </p:spPr>
        <p:txBody>
          <a:bodyPr>
            <a:normAutofit fontScale="90000"/>
          </a:bodyPr>
          <a:lstStyle/>
          <a:p>
            <a:r>
              <a:rPr lang="es-ES_tradnl" b="1">
                <a:solidFill>
                  <a:srgbClr val="000099"/>
                </a:solidFill>
                <a:latin typeface="Arial" charset="0"/>
              </a:rPr>
              <a:t>NIVEL DE ESPECIFICIDAD</a:t>
            </a:r>
            <a:endParaRPr lang="es-ES_tradnl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819400"/>
            <a:ext cx="7696200" cy="4038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_tradnl" sz="2800" b="1">
                <a:solidFill>
                  <a:srgbClr val="000099"/>
                </a:solidFill>
                <a:latin typeface="Arial" charset="0"/>
              </a:rPr>
              <a:t>Mayor o menor similitud del ejercicio con la manifestación propia del movimiento durante la competición, lo que permite que los ejercicios  o medios del entrenamiento sean clasificados como:</a:t>
            </a:r>
            <a:r>
              <a:rPr lang="es-ES_tradnl" sz="2800">
                <a:solidFill>
                  <a:srgbClr val="000099"/>
                </a:solidFill>
                <a:latin typeface="Arial" charset="0"/>
              </a:rPr>
              <a:t> </a:t>
            </a:r>
          </a:p>
          <a:p>
            <a:pPr algn="just"/>
            <a:r>
              <a:rPr lang="es-ES_tradnl" sz="2000" b="1">
                <a:solidFill>
                  <a:srgbClr val="000099"/>
                </a:solidFill>
                <a:latin typeface="Arial" charset="0"/>
              </a:rPr>
              <a:t>Ejercicios generales</a:t>
            </a:r>
          </a:p>
          <a:p>
            <a:pPr algn="just"/>
            <a:r>
              <a:rPr lang="es-ES_tradnl" sz="2000" b="1">
                <a:solidFill>
                  <a:srgbClr val="000099"/>
                </a:solidFill>
                <a:latin typeface="Arial" charset="0"/>
              </a:rPr>
              <a:t>Ejercicios especiales</a:t>
            </a:r>
          </a:p>
          <a:p>
            <a:pPr algn="just"/>
            <a:r>
              <a:rPr lang="es-ES_tradnl" sz="2000" b="1">
                <a:solidFill>
                  <a:srgbClr val="000099"/>
                </a:solidFill>
                <a:latin typeface="Arial" charset="0"/>
              </a:rPr>
              <a:t>ejercicios competitivos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447800" y="2770188"/>
            <a:ext cx="259397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s-ES_tradnl" sz="2800" b="1">
                <a:solidFill>
                  <a:srgbClr val="000099"/>
                </a:solidFill>
              </a:rPr>
              <a:t>GENERALES</a:t>
            </a:r>
            <a:endParaRPr lang="es-ES_tradnl" sz="2400" b="1">
              <a:solidFill>
                <a:srgbClr val="000099"/>
              </a:solidFill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371600" y="4294188"/>
            <a:ext cx="30480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s-ES_tradnl" sz="2800" b="1">
                <a:solidFill>
                  <a:srgbClr val="000099"/>
                </a:solidFill>
              </a:rPr>
              <a:t>ESPECIALES</a:t>
            </a:r>
            <a:endParaRPr lang="es-ES_tradnl" sz="2400" b="1">
              <a:solidFill>
                <a:srgbClr val="000099"/>
              </a:solidFill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447800" y="5756275"/>
            <a:ext cx="23336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es-ES_tradnl" sz="2400" b="1">
                <a:solidFill>
                  <a:srgbClr val="000099"/>
                </a:solidFill>
              </a:rPr>
              <a:t>COMPETICIÓN</a:t>
            </a:r>
            <a:endParaRPr lang="es-ES_tradnl" sz="2400">
              <a:solidFill>
                <a:srgbClr val="000099"/>
              </a:solidFill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4403725" y="2660650"/>
            <a:ext cx="22320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es-ES_tradnl" sz="2400" b="1">
                <a:solidFill>
                  <a:srgbClr val="000099"/>
                </a:solidFill>
              </a:rPr>
              <a:t>No orientados</a:t>
            </a:r>
            <a:endParaRPr lang="es-ES_tradnl" sz="2400" b="1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400550" y="3194050"/>
            <a:ext cx="1792288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es-ES_tradnl" sz="2400" b="1">
                <a:solidFill>
                  <a:srgbClr val="000099"/>
                </a:solidFill>
              </a:rPr>
              <a:t>Orientados</a:t>
            </a:r>
            <a:endParaRPr lang="es-ES_tradnl" sz="2400" b="1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384675" y="4102100"/>
            <a:ext cx="2132013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es-ES_tradnl" sz="2400" b="1">
                <a:solidFill>
                  <a:srgbClr val="000099"/>
                </a:solidFill>
              </a:rPr>
              <a:t>De desarrollo</a:t>
            </a:r>
            <a:endParaRPr lang="es-ES_tradnl" sz="2400" b="1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419600" y="4565650"/>
            <a:ext cx="409257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es-ES_tradnl" sz="2400" b="1">
                <a:solidFill>
                  <a:srgbClr val="000099"/>
                </a:solidFill>
              </a:rPr>
              <a:t>De aprendizaje o iniciación</a:t>
            </a:r>
            <a:endParaRPr lang="es-ES_tradnl" sz="2400" b="1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397375" y="5556250"/>
            <a:ext cx="44640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es-ES_tradnl" sz="2400" b="1">
                <a:solidFill>
                  <a:srgbClr val="000099"/>
                </a:solidFill>
              </a:rPr>
              <a:t>Simulación de la competición</a:t>
            </a:r>
            <a:endParaRPr lang="es-ES_tradnl" sz="2400" b="1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392613" y="6019800"/>
            <a:ext cx="21145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es-ES_tradnl" sz="2400" b="1">
                <a:solidFill>
                  <a:srgbClr val="000099"/>
                </a:solidFill>
              </a:rPr>
              <a:t>Competitivos</a:t>
            </a:r>
            <a:endParaRPr lang="es-ES_tradnl" sz="2400" b="1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28600" y="568325"/>
            <a:ext cx="8686800" cy="650875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sz="3600" b="1">
                <a:solidFill>
                  <a:srgbClr val="000099"/>
                </a:solidFill>
              </a:rPr>
              <a:t>CLASIFICACIÓN DE LOS EJERCICIOS</a:t>
            </a:r>
            <a:endParaRPr lang="es-ES_tradnl" sz="2800" b="1">
              <a:solidFill>
                <a:schemeClr val="tx1"/>
              </a:solidFill>
            </a:endParaRPr>
          </a:p>
        </p:txBody>
      </p:sp>
      <p:sp>
        <p:nvSpPr>
          <p:cNvPr id="19472" name="AutoShape 16"/>
          <p:cNvSpPr>
            <a:spLocks/>
          </p:cNvSpPr>
          <p:nvPr/>
        </p:nvSpPr>
        <p:spPr bwMode="auto">
          <a:xfrm>
            <a:off x="4114800" y="2432050"/>
            <a:ext cx="152400" cy="1073150"/>
          </a:xfrm>
          <a:prstGeom prst="leftBrace">
            <a:avLst>
              <a:gd name="adj1" fmla="val 58681"/>
              <a:gd name="adj2" fmla="val 50000"/>
            </a:avLst>
          </a:prstGeom>
          <a:noFill/>
          <a:ln w="38100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60000"/>
              </a:lnSpc>
            </a:pPr>
            <a:endParaRPr lang="es-ES" sz="24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9473" name="AutoShape 17"/>
          <p:cNvSpPr>
            <a:spLocks/>
          </p:cNvSpPr>
          <p:nvPr/>
        </p:nvSpPr>
        <p:spPr bwMode="auto">
          <a:xfrm>
            <a:off x="4114800" y="38862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38100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60000"/>
              </a:lnSpc>
            </a:pPr>
            <a:endParaRPr lang="es-ES" sz="24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9474" name="AutoShape 18"/>
          <p:cNvSpPr>
            <a:spLocks/>
          </p:cNvSpPr>
          <p:nvPr/>
        </p:nvSpPr>
        <p:spPr bwMode="auto">
          <a:xfrm>
            <a:off x="4114800" y="534035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38100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60000"/>
              </a:lnSpc>
            </a:pPr>
            <a:endParaRPr lang="es-ES" sz="24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1752600" y="1447800"/>
            <a:ext cx="571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b="1">
                <a:solidFill>
                  <a:srgbClr val="000099"/>
                </a:solidFill>
              </a:rPr>
              <a:t>Según teoria y metodología del Ento.</a:t>
            </a:r>
            <a:endParaRPr lang="es-ES_tradnl"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457200" y="2786063"/>
            <a:ext cx="8382000" cy="40719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b="1">
                <a:solidFill>
                  <a:srgbClr val="000099"/>
                </a:solidFill>
              </a:rPr>
              <a:t>1. ESTRUCTURA DEL MOVIMIENTO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s-ES_tradnl" sz="2400" b="1">
                <a:solidFill>
                  <a:srgbClr val="000099"/>
                </a:solidFill>
              </a:rPr>
              <a:t>   transmisión del movimiento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endParaRPr lang="es-ES_tradnl" sz="2400" b="1">
              <a:solidFill>
                <a:srgbClr val="000099"/>
              </a:solidFill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s-ES_tradnl" sz="2400" b="1">
                <a:solidFill>
                  <a:srgbClr val="000099"/>
                </a:solidFill>
              </a:rPr>
              <a:t>2. ESTRUCTURA DE LA CARGA       	 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s-ES_tradnl" sz="2400" b="1">
                <a:solidFill>
                  <a:srgbClr val="000099"/>
                </a:solidFill>
              </a:rPr>
              <a:t>    fuentes energéticas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endParaRPr lang="es-ES_tradnl" sz="2400" b="1">
              <a:solidFill>
                <a:srgbClr val="000099"/>
              </a:solidFill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s-ES_tradnl" sz="2400" b="1">
                <a:solidFill>
                  <a:srgbClr val="000099"/>
                </a:solidFill>
              </a:rPr>
              <a:t>3. ESTRUCTURA DE LA TOPOGRAFÍA MUSCULAR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s-ES_tradnl" sz="2400" b="1">
                <a:solidFill>
                  <a:srgbClr val="000099"/>
                </a:solidFill>
              </a:rPr>
              <a:t>    músculos agonistas y antagonistas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endParaRPr lang="es-ES_tradnl" sz="2400" b="1">
              <a:solidFill>
                <a:srgbClr val="000099"/>
              </a:solidFill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s-ES_tradnl" sz="2400" b="1">
                <a:solidFill>
                  <a:srgbClr val="000099"/>
                </a:solidFill>
              </a:rPr>
              <a:t>4. ESTRUCTURA DE LA SITUACIÓN MOTORA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s-ES_tradnl" sz="2400" b="1">
                <a:solidFill>
                  <a:srgbClr val="000099"/>
                </a:solidFill>
              </a:rPr>
              <a:t>    situación conocida, conocida y aplicada, desconocida</a:t>
            </a:r>
            <a:endParaRPr lang="es-ES_tradnl" sz="2400">
              <a:solidFill>
                <a:srgbClr val="000099"/>
              </a:solidFill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endParaRPr lang="es-ES_tradnl" sz="2400">
              <a:solidFill>
                <a:srgbClr val="000099"/>
              </a:solidFill>
            </a:endParaRP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6019800" y="2465388"/>
            <a:ext cx="2819400" cy="11922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800" b="1">
                <a:solidFill>
                  <a:srgbClr val="000099"/>
                </a:solidFill>
              </a:rPr>
              <a:t>Tronco  a extremidades</a:t>
            </a:r>
          </a:p>
          <a:p>
            <a:pPr>
              <a:spcBef>
                <a:spcPct val="50000"/>
              </a:spcBef>
            </a:pPr>
            <a:r>
              <a:rPr lang="es-ES_tradnl" sz="1800" b="1">
                <a:solidFill>
                  <a:srgbClr val="000099"/>
                </a:solidFill>
              </a:rPr>
              <a:t>Extremidades a tronco</a:t>
            </a:r>
          </a:p>
          <a:p>
            <a:pPr>
              <a:spcBef>
                <a:spcPct val="50000"/>
              </a:spcBef>
            </a:pPr>
            <a:r>
              <a:rPr lang="es-ES_tradnl" sz="1800" b="1">
                <a:solidFill>
                  <a:srgbClr val="000099"/>
                </a:solidFill>
              </a:rPr>
              <a:t>Cabeza a tronco</a:t>
            </a:r>
            <a:endParaRPr lang="es-ES_tradnl" sz="2400">
              <a:solidFill>
                <a:srgbClr val="000099"/>
              </a:solidFill>
            </a:endParaRPr>
          </a:p>
        </p:txBody>
      </p:sp>
      <p:sp>
        <p:nvSpPr>
          <p:cNvPr id="38931" name="AutoShape 19"/>
          <p:cNvSpPr>
            <a:spLocks/>
          </p:cNvSpPr>
          <p:nvPr/>
        </p:nvSpPr>
        <p:spPr bwMode="auto">
          <a:xfrm>
            <a:off x="5791200" y="2362200"/>
            <a:ext cx="228600" cy="1447800"/>
          </a:xfrm>
          <a:prstGeom prst="leftBrace">
            <a:avLst>
              <a:gd name="adj1" fmla="val 52778"/>
              <a:gd name="adj2" fmla="val 50000"/>
            </a:avLst>
          </a:prstGeom>
          <a:noFill/>
          <a:ln w="38100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228600" y="565150"/>
            <a:ext cx="8610600" cy="65405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0" scaled="1"/>
          </a:gradFill>
          <a:ln w="12700" cap="sq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3600" b="1">
                <a:solidFill>
                  <a:srgbClr val="000099"/>
                </a:solidFill>
              </a:rPr>
              <a:t>CLASIFICACIÓN DE LOS EJERCICIOS</a:t>
            </a:r>
            <a:endParaRPr lang="es-ES_tradnl" sz="3600" b="1">
              <a:solidFill>
                <a:srgbClr val="000099"/>
              </a:solidFill>
            </a:endParaRP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2362200" y="1371600"/>
            <a:ext cx="42672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2800" b="1">
                <a:solidFill>
                  <a:srgbClr val="000099"/>
                </a:solidFill>
              </a:rPr>
              <a:t>Según dimensiones</a:t>
            </a:r>
            <a:endParaRPr lang="es-ES_tradnl" sz="2800" b="1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1371600" y="4495800"/>
            <a:ext cx="1295400" cy="1219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2743200" y="2590800"/>
            <a:ext cx="2286000" cy="2133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4876800" y="152400"/>
            <a:ext cx="3581400" cy="3124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057400" y="1511300"/>
            <a:ext cx="259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 sz="2400" b="1">
              <a:solidFill>
                <a:schemeClr val="tx1"/>
              </a:solidFill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981200" y="3151188"/>
            <a:ext cx="304800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2800" b="1">
                <a:solidFill>
                  <a:schemeClr val="tx1"/>
                </a:solidFill>
              </a:rPr>
              <a:t/>
            </a:r>
            <a:br>
              <a:rPr lang="es-ES_tradnl" sz="2800" b="1">
                <a:solidFill>
                  <a:schemeClr val="tx1"/>
                </a:solidFill>
              </a:rPr>
            </a:br>
            <a:endParaRPr lang="es-ES_tradnl" sz="2400" b="1">
              <a:solidFill>
                <a:schemeClr val="tx1"/>
              </a:solidFill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981200" y="4946650"/>
            <a:ext cx="184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 sz="2400" b="1">
              <a:solidFill>
                <a:schemeClr val="tx1"/>
              </a:solidFill>
            </a:endParaRPr>
          </a:p>
          <a:p>
            <a:endParaRPr lang="es-ES_tradnl" sz="2400" b="1">
              <a:solidFill>
                <a:schemeClr val="tx1"/>
              </a:solidFill>
            </a:endParaRPr>
          </a:p>
          <a:p>
            <a:endParaRPr lang="es-ES_tradnl" sz="2400">
              <a:solidFill>
                <a:schemeClr val="tx1"/>
              </a:solidFill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860925" y="1295400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 sz="2400">
              <a:solidFill>
                <a:schemeClr val="tx1"/>
              </a:solidFill>
            </a:endParaRPr>
          </a:p>
          <a:p>
            <a:endParaRPr lang="es-ES_tradnl" sz="240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4857750" y="2011363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 sz="2400">
              <a:solidFill>
                <a:schemeClr val="tx1"/>
              </a:solidFill>
            </a:endParaRPr>
          </a:p>
          <a:p>
            <a:endParaRPr lang="es-ES_tradnl" sz="240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4841875" y="2971800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 sz="2400">
              <a:solidFill>
                <a:schemeClr val="tx1"/>
              </a:solidFill>
            </a:endParaRPr>
          </a:p>
          <a:p>
            <a:endParaRPr lang="es-ES_tradnl" sz="240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4876800" y="3727450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 sz="2400">
              <a:solidFill>
                <a:schemeClr val="tx1"/>
              </a:solidFill>
            </a:endParaRPr>
          </a:p>
          <a:p>
            <a:endParaRPr lang="es-ES_tradnl" sz="240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4854575" y="4648200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 sz="2400">
              <a:solidFill>
                <a:schemeClr val="tx1"/>
              </a:solidFill>
            </a:endParaRPr>
          </a:p>
          <a:p>
            <a:endParaRPr lang="es-ES_tradnl" sz="240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4849813" y="5403850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 sz="2400">
              <a:solidFill>
                <a:schemeClr val="tx1"/>
              </a:solidFill>
            </a:endParaRPr>
          </a:p>
          <a:p>
            <a:endParaRPr lang="es-ES_tradnl" sz="240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228600" y="669925"/>
            <a:ext cx="8686800" cy="711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sz="4000" b="1">
                <a:solidFill>
                  <a:srgbClr val="000099"/>
                </a:solidFill>
              </a:rPr>
              <a:t>POTENCIAL DE ENTRENAMIENTO</a:t>
            </a:r>
            <a:endParaRPr lang="es-ES_tradnl" sz="3600">
              <a:solidFill>
                <a:schemeClr val="tx1"/>
              </a:solidFill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304800" y="1981200"/>
            <a:ext cx="8610600" cy="4764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3200" b="1">
                <a:solidFill>
                  <a:srgbClr val="000099"/>
                </a:solidFill>
              </a:rPr>
              <a:t>Forma en que la carga estimula la condición del atleta. El potencial de entrenamiento de los ejercicios se reduce con el aumento del rendimiento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s-ES_tradnl" sz="2800">
                <a:solidFill>
                  <a:srgbClr val="000099"/>
                </a:solidFill>
              </a:rPr>
              <a:t> </a:t>
            </a:r>
            <a:r>
              <a:rPr lang="es-ES_tradnl" sz="2400" b="1">
                <a:solidFill>
                  <a:srgbClr val="000099"/>
                </a:solidFill>
              </a:rPr>
              <a:t>carga ineficaz.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s-ES_tradnl" sz="2400" b="1">
                <a:solidFill>
                  <a:srgbClr val="000099"/>
                </a:solidFill>
              </a:rPr>
              <a:t> carga de recuperación.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s-ES_tradnl" sz="2400" b="1">
                <a:solidFill>
                  <a:srgbClr val="000099"/>
                </a:solidFill>
              </a:rPr>
              <a:t> carga de mantenimiento.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s-ES_tradnl" sz="2400" b="1">
                <a:solidFill>
                  <a:srgbClr val="000099"/>
                </a:solidFill>
              </a:rPr>
              <a:t> carga de desarrollo.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s-ES_tradnl" sz="2400" b="1">
                <a:solidFill>
                  <a:srgbClr val="000099"/>
                </a:solidFill>
              </a:rPr>
              <a:t> carga excesiva.</a:t>
            </a:r>
          </a:p>
          <a:p>
            <a:pPr algn="r">
              <a:spcBef>
                <a:spcPct val="50000"/>
              </a:spcBef>
            </a:pPr>
            <a:r>
              <a:rPr lang="es-ES_tradnl" sz="2000" b="1">
                <a:solidFill>
                  <a:srgbClr val="000099"/>
                </a:solidFill>
              </a:rPr>
              <a:t>Viru (1995)</a:t>
            </a:r>
            <a:endParaRPr lang="es-ES_tradnl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838200" y="838200"/>
            <a:ext cx="7467600" cy="771525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50000">
                <a:srgbClr val="B2B2B2"/>
              </a:gs>
              <a:gs pos="100000">
                <a:srgbClr val="996633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>
                <a:solidFill>
                  <a:schemeClr val="bg1"/>
                </a:solidFill>
              </a:rPr>
              <a:t>MAGNITUD DE LA CARGA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1066800" y="1714500"/>
            <a:ext cx="7086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s-ES" sz="2400">
              <a:solidFill>
                <a:schemeClr val="bg1"/>
              </a:solidFill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304800" y="1600200"/>
            <a:ext cx="86868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457200" y="2362200"/>
            <a:ext cx="8153400" cy="415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CO" sz="2800" b="1">
                <a:solidFill>
                  <a:schemeClr val="bg1"/>
                </a:solidFill>
              </a:rPr>
              <a:t> Determina los aspectos cualitativos y cuantitativos del estimulo (carga) utilizado en el proceso de entrenamiento.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CO" sz="2800" b="1">
                <a:solidFill>
                  <a:schemeClr val="bg1"/>
                </a:solidFill>
              </a:rPr>
              <a:t> Es el aspecto de la carga más conocido del entrenamiento y en la educación física, pues su conocimiento facilita la elaboración de cargas de entrenamiento.</a:t>
            </a:r>
            <a:endParaRPr lang="es-ES_tradnl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4860925" y="1295400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 sz="2400">
              <a:solidFill>
                <a:schemeClr val="bg1"/>
              </a:solidFill>
            </a:endParaRPr>
          </a:p>
          <a:p>
            <a:endParaRPr lang="es-ES_tradnl" sz="24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838200" y="762000"/>
            <a:ext cx="7315200" cy="771525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50000">
                <a:schemeClr val="folHlink"/>
              </a:gs>
              <a:gs pos="100000">
                <a:srgbClr val="996633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>
                <a:solidFill>
                  <a:schemeClr val="bg1"/>
                </a:solidFill>
              </a:rPr>
              <a:t>MAGNITUD DE LA CARGA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1066800" y="1714500"/>
            <a:ext cx="7086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381000" y="2355850"/>
            <a:ext cx="8458200" cy="39687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CO" sz="3600" dirty="0">
                <a:solidFill>
                  <a:schemeClr val="bg1"/>
                </a:solidFill>
              </a:rPr>
              <a:t> </a:t>
            </a:r>
            <a:r>
              <a:rPr lang="es-ES_tradnl" sz="3600" b="1" dirty="0">
                <a:solidFill>
                  <a:schemeClr val="tx1"/>
                </a:solidFill>
              </a:rPr>
              <a:t>Volumen de la carga: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es-ES_tradnl" sz="2400" b="1" dirty="0">
                <a:solidFill>
                  <a:schemeClr val="tx1"/>
                </a:solidFill>
              </a:rPr>
              <a:t>Cantidad de trabajo de entrenamiento a realizar .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CO" sz="3600" b="1" dirty="0">
                <a:solidFill>
                  <a:schemeClr val="tx1"/>
                </a:solidFill>
              </a:rPr>
              <a:t> </a:t>
            </a:r>
            <a:r>
              <a:rPr lang="es-ES_tradnl" sz="3600" b="1" dirty="0">
                <a:solidFill>
                  <a:schemeClr val="tx1"/>
                </a:solidFill>
              </a:rPr>
              <a:t>Volumen de entrenamiento: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es-ES_tradnl" sz="2400" b="1" dirty="0">
                <a:solidFill>
                  <a:schemeClr val="tx1"/>
                </a:solidFill>
              </a:rPr>
              <a:t>Cantidad total de carga que realiza un deportista en una sesión.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CO" sz="3600" dirty="0">
                <a:solidFill>
                  <a:schemeClr val="tx1"/>
                </a:solidFill>
              </a:rPr>
              <a:t> </a:t>
            </a:r>
            <a:r>
              <a:rPr lang="es-ES_tradnl" sz="3600" b="1" dirty="0">
                <a:solidFill>
                  <a:schemeClr val="tx1"/>
                </a:solidFill>
              </a:rPr>
              <a:t>Volumen total de la carga</a:t>
            </a:r>
            <a:r>
              <a:rPr lang="es-ES_tradnl" sz="3600" dirty="0">
                <a:solidFill>
                  <a:schemeClr val="tx1"/>
                </a:solidFill>
              </a:rPr>
              <a:t>: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es-ES_tradnl" sz="2400" b="1" dirty="0">
                <a:solidFill>
                  <a:schemeClr val="tx1"/>
                </a:solidFill>
              </a:rPr>
              <a:t>Cantidad de trabajo de entrenamiento realizado durante una sesión, micro, meso, etapa, periodo o </a:t>
            </a:r>
            <a:r>
              <a:rPr lang="es-ES_tradnl" sz="2400" b="1" dirty="0">
                <a:solidFill>
                  <a:schemeClr val="bg1"/>
                </a:solidFill>
              </a:rPr>
              <a:t>macro.</a:t>
            </a:r>
            <a:endParaRPr lang="es-ES_tradnl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4860925" y="1295400"/>
            <a:ext cx="1847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 sz="2400">
              <a:solidFill>
                <a:schemeClr val="tx1"/>
              </a:solidFill>
            </a:endParaRPr>
          </a:p>
          <a:p>
            <a:endParaRPr lang="es-ES_tradnl" sz="240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04800" y="311150"/>
            <a:ext cx="8534400" cy="461665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50000">
                <a:schemeClr val="folHlink"/>
              </a:gs>
              <a:gs pos="100000">
                <a:srgbClr val="996633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CO" sz="2400">
                <a:solidFill>
                  <a:schemeClr val="tx1"/>
                </a:solidFill>
              </a:rPr>
              <a:t>EJEMPLO DEL VOLUMEN DE LA CARGA EN PESAS</a:t>
            </a:r>
            <a:endParaRPr lang="es-ES_tradnl" sz="2400">
              <a:solidFill>
                <a:schemeClr val="tx1"/>
              </a:solidFill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81000" y="2355850"/>
            <a:ext cx="8458200" cy="426578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CO" sz="2400">
                <a:solidFill>
                  <a:schemeClr val="tx1"/>
                </a:solidFill>
              </a:rPr>
              <a:t> </a:t>
            </a:r>
            <a:r>
              <a:rPr lang="es-CO" sz="2400" b="1">
                <a:solidFill>
                  <a:schemeClr val="tx1"/>
                </a:solidFill>
              </a:rPr>
              <a:t>REPETICIONES: 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s-CO" sz="2400" b="1">
                <a:solidFill>
                  <a:schemeClr val="tx1"/>
                </a:solidFill>
              </a:rPr>
              <a:t>Cantidad de levantamientos que se realizan en un ejercicio, una tanda, una sesión, un micro, un meso, un ciclo.</a:t>
            </a:r>
            <a:endParaRPr lang="es-ES_tradnl" sz="2400" b="1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CO" sz="2400" b="1">
                <a:solidFill>
                  <a:schemeClr val="tx1"/>
                </a:solidFill>
              </a:rPr>
              <a:t> SERIES:</a:t>
            </a:r>
            <a:r>
              <a:rPr lang="es-CO" sz="240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s-CO" sz="2400" b="1">
                <a:solidFill>
                  <a:schemeClr val="tx1"/>
                </a:solidFill>
              </a:rPr>
              <a:t>Accion de realizar la suma de una, dos o mas repeticiones de forma continua sin descanso entre ellas.</a:t>
            </a:r>
            <a:endParaRPr lang="es-ES_tradnl" sz="2400" b="1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CO" sz="2400" b="1">
                <a:solidFill>
                  <a:schemeClr val="tx1"/>
                </a:solidFill>
              </a:rPr>
              <a:t>TONELAJE: suma total de kilogramos que se realizan en un ejercicio, una tanda, una sesión, un micro, un meso, un ciclo.</a:t>
            </a:r>
            <a:endParaRPr lang="es-ES_tradnl" sz="2400" b="1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endParaRPr lang="es-ES_tradnl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838200" y="517525"/>
            <a:ext cx="7315200" cy="771525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50000">
                <a:schemeClr val="folHlink"/>
              </a:gs>
              <a:gs pos="100000">
                <a:srgbClr val="996633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>
                <a:solidFill>
                  <a:schemeClr val="bg1"/>
                </a:solidFill>
              </a:rPr>
              <a:t>MAGNITUD DE LA CARGA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1066800" y="1714500"/>
            <a:ext cx="7086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s-ES" sz="2400">
              <a:solidFill>
                <a:schemeClr val="tx1"/>
              </a:solidFill>
            </a:endParaRP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304800" y="1779588"/>
            <a:ext cx="8458200" cy="47736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CO" sz="3600">
                <a:solidFill>
                  <a:schemeClr val="bg1"/>
                </a:solidFill>
              </a:rPr>
              <a:t> </a:t>
            </a:r>
            <a:r>
              <a:rPr lang="es-ES_tradnl" sz="3600">
                <a:solidFill>
                  <a:schemeClr val="bg1"/>
                </a:solidFill>
              </a:rPr>
              <a:t>Intensidad de la carga: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es-ES_tradnl" sz="2200" b="1">
                <a:solidFill>
                  <a:schemeClr val="bg1"/>
                </a:solidFill>
              </a:rPr>
              <a:t>Grado de esfuerzo de los </a:t>
            </a:r>
            <a:r>
              <a:rPr lang="es-CO" sz="2200" b="1">
                <a:solidFill>
                  <a:schemeClr val="bg1"/>
                </a:solidFill>
              </a:rPr>
              <a:t>deportistas</a:t>
            </a:r>
            <a:r>
              <a:rPr lang="es-ES_tradnl" sz="2200" b="1">
                <a:solidFill>
                  <a:schemeClr val="bg1"/>
                </a:solidFill>
              </a:rPr>
              <a:t> durante la ejecución de los ejercicios</a:t>
            </a:r>
            <a:endParaRPr lang="es-ES_tradnl" sz="240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CO" sz="3600">
                <a:solidFill>
                  <a:schemeClr val="bg1"/>
                </a:solidFill>
              </a:rPr>
              <a:t> </a:t>
            </a:r>
            <a:r>
              <a:rPr lang="es-ES_tradnl" sz="3600">
                <a:solidFill>
                  <a:schemeClr val="bg1"/>
                </a:solidFill>
              </a:rPr>
              <a:t>Intensidad de entrenamiento: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es-ES_tradnl" sz="2200" b="1">
                <a:solidFill>
                  <a:schemeClr val="bg1"/>
                </a:solidFill>
              </a:rPr>
              <a:t>Forma de realizar la actividad con relación a la unidad de tiempo expresada </a:t>
            </a:r>
            <a:r>
              <a:rPr lang="es-CO" sz="2200" b="1">
                <a:solidFill>
                  <a:schemeClr val="bg1"/>
                </a:solidFill>
              </a:rPr>
              <a:t>en</a:t>
            </a:r>
            <a:r>
              <a:rPr lang="es-ES_tradnl" sz="2200" b="1">
                <a:solidFill>
                  <a:schemeClr val="bg1"/>
                </a:solidFill>
              </a:rPr>
              <a:t> velocidad de ejecución, potencia, ritmo, complejidad, y disminución de las pausas de descanso.</a:t>
            </a:r>
            <a:endParaRPr lang="es-ES_tradnl" sz="240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CO" sz="3600">
                <a:solidFill>
                  <a:schemeClr val="bg1"/>
                </a:solidFill>
              </a:rPr>
              <a:t> </a:t>
            </a:r>
            <a:r>
              <a:rPr lang="es-ES_tradnl" sz="3600">
                <a:solidFill>
                  <a:schemeClr val="bg1"/>
                </a:solidFill>
              </a:rPr>
              <a:t>Intensidad total de la carga: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es-ES_tradnl" sz="2200" b="1">
                <a:solidFill>
                  <a:schemeClr val="bg1"/>
                </a:solidFill>
              </a:rPr>
              <a:t>Intensidad promedio de la carga durante la sesión</a:t>
            </a:r>
            <a:r>
              <a:rPr lang="es-CO" sz="2200" b="1">
                <a:solidFill>
                  <a:schemeClr val="bg1"/>
                </a:solidFill>
              </a:rPr>
              <a:t> </a:t>
            </a:r>
            <a:r>
              <a:rPr lang="es-ES_tradnl" sz="2200" b="1">
                <a:solidFill>
                  <a:schemeClr val="bg1"/>
                </a:solidFill>
              </a:rPr>
              <a:t>de entrenamiento realizad</a:t>
            </a:r>
            <a:r>
              <a:rPr lang="es-CO" sz="2200" b="1">
                <a:solidFill>
                  <a:schemeClr val="bg1"/>
                </a:solidFill>
              </a:rPr>
              <a:t>a</a:t>
            </a:r>
            <a:r>
              <a:rPr lang="es-ES_tradnl" sz="2200" b="1">
                <a:solidFill>
                  <a:schemeClr val="bg1"/>
                </a:solidFill>
              </a:rPr>
              <a:t> durante una sesión, micro, meso, etapa, periodo o macro.</a:t>
            </a:r>
            <a:endParaRPr lang="es-ES_tradnl" sz="3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152400" y="1600200"/>
            <a:ext cx="8763000" cy="1536700"/>
            <a:chOff x="96" y="1000"/>
            <a:chExt cx="5520" cy="1016"/>
          </a:xfrm>
        </p:grpSpPr>
        <p:sp>
          <p:nvSpPr>
            <p:cNvPr id="36867" name="Freeform 3"/>
            <p:cNvSpPr>
              <a:spLocks/>
            </p:cNvSpPr>
            <p:nvPr/>
          </p:nvSpPr>
          <p:spPr bwMode="auto">
            <a:xfrm>
              <a:off x="96" y="1000"/>
              <a:ext cx="5520" cy="101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49" y="11"/>
                </a:cxn>
                <a:cxn ang="0">
                  <a:pos x="660" y="0"/>
                </a:cxn>
                <a:cxn ang="0">
                  <a:pos x="4272" y="915"/>
                </a:cxn>
                <a:cxn ang="0">
                  <a:pos x="5520" y="8"/>
                </a:cxn>
                <a:cxn ang="0">
                  <a:pos x="5520" y="1016"/>
                </a:cxn>
                <a:cxn ang="0">
                  <a:pos x="0" y="1016"/>
                </a:cxn>
                <a:cxn ang="0">
                  <a:pos x="0" y="8"/>
                </a:cxn>
              </a:cxnLst>
              <a:rect l="0" t="0" r="r" b="b"/>
              <a:pathLst>
                <a:path w="5520" h="1016">
                  <a:moveTo>
                    <a:pt x="0" y="8"/>
                  </a:moveTo>
                  <a:lnTo>
                    <a:pt x="349" y="11"/>
                  </a:lnTo>
                  <a:lnTo>
                    <a:pt x="660" y="0"/>
                  </a:lnTo>
                  <a:lnTo>
                    <a:pt x="4272" y="915"/>
                  </a:lnTo>
                  <a:lnTo>
                    <a:pt x="5520" y="8"/>
                  </a:lnTo>
                  <a:lnTo>
                    <a:pt x="5520" y="1016"/>
                  </a:lnTo>
                  <a:lnTo>
                    <a:pt x="0" y="10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6868" name="Text Box 4"/>
            <p:cNvSpPr txBox="1">
              <a:spLocks noChangeArrowheads="1"/>
            </p:cNvSpPr>
            <p:nvPr/>
          </p:nvSpPr>
          <p:spPr bwMode="auto">
            <a:xfrm rot="636012">
              <a:off x="146" y="1235"/>
              <a:ext cx="801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2000" b="1">
                  <a:solidFill>
                    <a:schemeClr val="bg1"/>
                  </a:solidFill>
                </a:rPr>
                <a:t>Aeróbica</a:t>
              </a:r>
            </a:p>
          </p:txBody>
        </p:sp>
      </p:grp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5486400" y="1600200"/>
            <a:ext cx="0" cy="1600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7239000" y="1600200"/>
            <a:ext cx="0" cy="1600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52400" y="304800"/>
            <a:ext cx="3429000" cy="698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000" b="1">
                <a:solidFill>
                  <a:srgbClr val="000000"/>
                </a:solidFill>
              </a:rPr>
              <a:t>Preparatorio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3581400" y="304800"/>
            <a:ext cx="3657600" cy="698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000" b="1">
                <a:solidFill>
                  <a:srgbClr val="000000"/>
                </a:solidFill>
              </a:rPr>
              <a:t>Competitivo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7239000" y="304800"/>
            <a:ext cx="1676400" cy="698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000" b="1">
                <a:solidFill>
                  <a:srgbClr val="000000"/>
                </a:solidFill>
              </a:rPr>
              <a:t>Tránsito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152400" y="1003300"/>
            <a:ext cx="1828800" cy="609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000" b="1">
                <a:solidFill>
                  <a:srgbClr val="000000"/>
                </a:solidFill>
              </a:rPr>
              <a:t>General 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1981200" y="1003300"/>
            <a:ext cx="1600200" cy="609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000" b="1">
                <a:solidFill>
                  <a:srgbClr val="000000"/>
                </a:solidFill>
              </a:rPr>
              <a:t>Especial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3581400" y="1003300"/>
            <a:ext cx="1905000" cy="609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000" b="1">
                <a:solidFill>
                  <a:srgbClr val="000000"/>
                </a:solidFill>
              </a:rPr>
              <a:t>Precompetit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5486400" y="1003300"/>
            <a:ext cx="1752600" cy="609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000" b="1">
                <a:solidFill>
                  <a:srgbClr val="000000"/>
                </a:solidFill>
              </a:rPr>
              <a:t>Competitivo</a:t>
            </a:r>
            <a:endParaRPr lang="es-ES_tradnl" sz="2100" b="1">
              <a:solidFill>
                <a:srgbClr val="000000"/>
              </a:solidFill>
            </a:endParaRP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7239000" y="1003300"/>
            <a:ext cx="1676400" cy="609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000" b="1">
                <a:solidFill>
                  <a:srgbClr val="000000"/>
                </a:solidFill>
              </a:rPr>
              <a:t>Tránsito</a:t>
            </a:r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1981200" y="1003300"/>
            <a:ext cx="0" cy="2197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3581400" y="1003300"/>
            <a:ext cx="0" cy="2197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1676400" y="1600200"/>
            <a:ext cx="6096000" cy="1554163"/>
            <a:chOff x="1056" y="1104"/>
            <a:chExt cx="3840" cy="883"/>
          </a:xfrm>
        </p:grpSpPr>
        <p:sp>
          <p:nvSpPr>
            <p:cNvPr id="36882" name="Freeform 18"/>
            <p:cNvSpPr>
              <a:spLocks/>
            </p:cNvSpPr>
            <p:nvPr/>
          </p:nvSpPr>
          <p:spPr bwMode="auto">
            <a:xfrm>
              <a:off x="1056" y="1104"/>
              <a:ext cx="3840" cy="883"/>
            </a:xfrm>
            <a:custGeom>
              <a:avLst/>
              <a:gdLst/>
              <a:ahLst/>
              <a:cxnLst>
                <a:cxn ang="0">
                  <a:pos x="0" y="746"/>
                </a:cxn>
                <a:cxn ang="0">
                  <a:pos x="2986" y="2"/>
                </a:cxn>
                <a:cxn ang="0">
                  <a:pos x="3464" y="735"/>
                </a:cxn>
              </a:cxnLst>
              <a:rect l="0" t="0" r="r" b="b"/>
              <a:pathLst>
                <a:path w="3563" h="746">
                  <a:moveTo>
                    <a:pt x="0" y="746"/>
                  </a:moveTo>
                  <a:cubicBezTo>
                    <a:pt x="498" y="622"/>
                    <a:pt x="2409" y="4"/>
                    <a:pt x="2986" y="2"/>
                  </a:cubicBezTo>
                  <a:cubicBezTo>
                    <a:pt x="3563" y="0"/>
                    <a:pt x="3364" y="582"/>
                    <a:pt x="3464" y="735"/>
                  </a:cubicBezTo>
                </a:path>
              </a:pathLst>
            </a:custGeom>
            <a:solidFill>
              <a:srgbClr val="FFFF00"/>
            </a:solidFill>
            <a:ln w="38100" cmpd="sng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6883" name="Text Box 19"/>
            <p:cNvSpPr txBox="1">
              <a:spLocks noChangeArrowheads="1"/>
            </p:cNvSpPr>
            <p:nvPr/>
          </p:nvSpPr>
          <p:spPr bwMode="auto">
            <a:xfrm rot="-978952">
              <a:off x="1476" y="1365"/>
              <a:ext cx="1529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_tradnl" sz="2000" b="1">
                  <a:solidFill>
                    <a:srgbClr val="000000"/>
                  </a:solidFill>
                </a:rPr>
                <a:t>Anaeróbica láctica</a:t>
              </a:r>
            </a:p>
          </p:txBody>
        </p:sp>
      </p:grp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3124200" y="1600200"/>
            <a:ext cx="4425950" cy="1565275"/>
            <a:chOff x="2256" y="1041"/>
            <a:chExt cx="2500" cy="953"/>
          </a:xfrm>
        </p:grpSpPr>
        <p:sp>
          <p:nvSpPr>
            <p:cNvPr id="36885" name="Freeform 21"/>
            <p:cNvSpPr>
              <a:spLocks/>
            </p:cNvSpPr>
            <p:nvPr/>
          </p:nvSpPr>
          <p:spPr bwMode="auto">
            <a:xfrm>
              <a:off x="2256" y="1041"/>
              <a:ext cx="2500" cy="953"/>
            </a:xfrm>
            <a:custGeom>
              <a:avLst/>
              <a:gdLst/>
              <a:ahLst/>
              <a:cxnLst>
                <a:cxn ang="0">
                  <a:pos x="0" y="953"/>
                </a:cxn>
                <a:cxn ang="0">
                  <a:pos x="2078" y="3"/>
                </a:cxn>
                <a:cxn ang="0">
                  <a:pos x="2500" y="937"/>
                </a:cxn>
              </a:cxnLst>
              <a:rect l="0" t="0" r="r" b="b"/>
              <a:pathLst>
                <a:path w="2500" h="953">
                  <a:moveTo>
                    <a:pt x="0" y="953"/>
                  </a:moveTo>
                  <a:cubicBezTo>
                    <a:pt x="346" y="795"/>
                    <a:pt x="1661" y="6"/>
                    <a:pt x="2078" y="3"/>
                  </a:cubicBezTo>
                  <a:cubicBezTo>
                    <a:pt x="2495" y="0"/>
                    <a:pt x="2412" y="743"/>
                    <a:pt x="2500" y="937"/>
                  </a:cubicBezTo>
                </a:path>
              </a:pathLst>
            </a:custGeom>
            <a:solidFill>
              <a:srgbClr val="FF0000"/>
            </a:solidFill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6886" name="Text Box 22"/>
            <p:cNvSpPr txBox="1">
              <a:spLocks noChangeArrowheads="1"/>
            </p:cNvSpPr>
            <p:nvPr/>
          </p:nvSpPr>
          <p:spPr bwMode="auto">
            <a:xfrm rot="-1385527">
              <a:off x="2736" y="1461"/>
              <a:ext cx="1451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_tradnl" sz="2000" b="1">
                  <a:solidFill>
                    <a:srgbClr val="000000"/>
                  </a:solidFill>
                </a:rPr>
                <a:t>Anaeróbica aláctica</a:t>
              </a:r>
            </a:p>
          </p:txBody>
        </p:sp>
      </p:grp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152400" y="3151188"/>
            <a:ext cx="1828800" cy="3402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Resis. Base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Fza Resis.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Fza. Máx.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Flex. Gral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Técnica de </a:t>
            </a:r>
          </a:p>
          <a:p>
            <a:r>
              <a:rPr lang="es-ES_tradnl" sz="2000" b="1">
                <a:solidFill>
                  <a:srgbClr val="000000"/>
                </a:solidFill>
              </a:rPr>
              <a:t>  Enseñanza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1981200" y="3151188"/>
            <a:ext cx="1600200" cy="3402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Resis. Esp.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Fza. Máx.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Fza. Resis.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Flex. Esp.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Vel. Cíclica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Vel. Acícl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Técnica </a:t>
            </a:r>
          </a:p>
          <a:p>
            <a:r>
              <a:rPr lang="es-ES_tradnl" sz="2000" b="1">
                <a:solidFill>
                  <a:srgbClr val="000000"/>
                </a:solidFill>
              </a:rPr>
              <a:t>de perfecc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3581400" y="3151188"/>
            <a:ext cx="1905000" cy="3402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Resis. Gral.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Resis. Esp.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Fza. Resis.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Fza. Explos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Resis. Vel.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Flex. Esp.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Efectividad</a:t>
            </a:r>
          </a:p>
          <a:p>
            <a:r>
              <a:rPr lang="es-ES_tradnl" sz="2000" b="1">
                <a:solidFill>
                  <a:srgbClr val="000000"/>
                </a:solidFill>
              </a:rPr>
              <a:t>  Técnico -</a:t>
            </a:r>
          </a:p>
          <a:p>
            <a:r>
              <a:rPr lang="es-ES_tradnl" sz="2000" b="1">
                <a:solidFill>
                  <a:srgbClr val="000000"/>
                </a:solidFill>
              </a:rPr>
              <a:t>  Táctico</a:t>
            </a:r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7239000" y="3151188"/>
            <a:ext cx="1676400" cy="3402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Resis. Gral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Fza. Gral.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Fza. Máx.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Flex. Gral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5486400" y="3151188"/>
            <a:ext cx="1752600" cy="3402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Resis. Gral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Fza. Explos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Velocidad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Rapidez</a:t>
            </a:r>
          </a:p>
          <a:p>
            <a:pPr>
              <a:buFontTx/>
              <a:buChar char="•"/>
            </a:pPr>
            <a:r>
              <a:rPr lang="es-ES_tradnl" sz="2000" b="1">
                <a:solidFill>
                  <a:srgbClr val="000000"/>
                </a:solidFill>
              </a:rPr>
              <a:t>Técnica </a:t>
            </a:r>
          </a:p>
          <a:p>
            <a:r>
              <a:rPr lang="es-ES_tradnl" sz="2000" b="1">
                <a:solidFill>
                  <a:srgbClr val="000000"/>
                </a:solidFill>
              </a:rPr>
              <a:t>competitiva</a:t>
            </a:r>
          </a:p>
        </p:txBody>
      </p:sp>
      <p:grpSp>
        <p:nvGrpSpPr>
          <p:cNvPr id="36892" name="Group 28"/>
          <p:cNvGrpSpPr>
            <a:grpSpLocks/>
          </p:cNvGrpSpPr>
          <p:nvPr/>
        </p:nvGrpSpPr>
        <p:grpSpPr bwMode="auto">
          <a:xfrm>
            <a:off x="152400" y="1600200"/>
            <a:ext cx="8763000" cy="1565275"/>
            <a:chOff x="192" y="1104"/>
            <a:chExt cx="5520" cy="986"/>
          </a:xfrm>
        </p:grpSpPr>
        <p:grpSp>
          <p:nvGrpSpPr>
            <p:cNvPr id="36893" name="Group 29"/>
            <p:cNvGrpSpPr>
              <a:grpSpLocks/>
            </p:cNvGrpSpPr>
            <p:nvPr/>
          </p:nvGrpSpPr>
          <p:grpSpPr bwMode="auto">
            <a:xfrm>
              <a:off x="192" y="1104"/>
              <a:ext cx="5520" cy="968"/>
              <a:chOff x="96" y="1000"/>
              <a:chExt cx="5520" cy="1016"/>
            </a:xfrm>
          </p:grpSpPr>
          <p:sp>
            <p:nvSpPr>
              <p:cNvPr id="36894" name="Freeform 30"/>
              <p:cNvSpPr>
                <a:spLocks/>
              </p:cNvSpPr>
              <p:nvPr/>
            </p:nvSpPr>
            <p:spPr bwMode="auto">
              <a:xfrm>
                <a:off x="96" y="1000"/>
                <a:ext cx="5520" cy="101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49" y="11"/>
                  </a:cxn>
                  <a:cxn ang="0">
                    <a:pos x="660" y="0"/>
                  </a:cxn>
                  <a:cxn ang="0">
                    <a:pos x="4272" y="915"/>
                  </a:cxn>
                  <a:cxn ang="0">
                    <a:pos x="5520" y="8"/>
                  </a:cxn>
                  <a:cxn ang="0">
                    <a:pos x="5520" y="1016"/>
                  </a:cxn>
                  <a:cxn ang="0">
                    <a:pos x="0" y="1016"/>
                  </a:cxn>
                  <a:cxn ang="0">
                    <a:pos x="0" y="8"/>
                  </a:cxn>
                </a:cxnLst>
                <a:rect l="0" t="0" r="r" b="b"/>
                <a:pathLst>
                  <a:path w="5520" h="1016">
                    <a:moveTo>
                      <a:pt x="0" y="8"/>
                    </a:moveTo>
                    <a:lnTo>
                      <a:pt x="349" y="11"/>
                    </a:lnTo>
                    <a:lnTo>
                      <a:pt x="660" y="0"/>
                    </a:lnTo>
                    <a:lnTo>
                      <a:pt x="4272" y="915"/>
                    </a:lnTo>
                    <a:lnTo>
                      <a:pt x="5520" y="8"/>
                    </a:lnTo>
                    <a:lnTo>
                      <a:pt x="5520" y="1016"/>
                    </a:lnTo>
                    <a:lnTo>
                      <a:pt x="0" y="1016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6895" name="Text Box 31"/>
              <p:cNvSpPr txBox="1">
                <a:spLocks noChangeArrowheads="1"/>
              </p:cNvSpPr>
              <p:nvPr/>
            </p:nvSpPr>
            <p:spPr bwMode="auto">
              <a:xfrm rot="636012">
                <a:off x="146" y="1235"/>
                <a:ext cx="801" cy="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s-ES_tradnl" sz="2000" b="1">
                    <a:solidFill>
                      <a:schemeClr val="bg1"/>
                    </a:solidFill>
                  </a:rPr>
                  <a:t>Aeróbica</a:t>
                </a:r>
              </a:p>
            </p:txBody>
          </p:sp>
        </p:grpSp>
        <p:grpSp>
          <p:nvGrpSpPr>
            <p:cNvPr id="36896" name="Group 32"/>
            <p:cNvGrpSpPr>
              <a:grpSpLocks/>
            </p:cNvGrpSpPr>
            <p:nvPr/>
          </p:nvGrpSpPr>
          <p:grpSpPr bwMode="auto">
            <a:xfrm>
              <a:off x="1152" y="1104"/>
              <a:ext cx="3840" cy="979"/>
              <a:chOff x="1056" y="1104"/>
              <a:chExt cx="3840" cy="883"/>
            </a:xfrm>
          </p:grpSpPr>
          <p:sp>
            <p:nvSpPr>
              <p:cNvPr id="36897" name="Freeform 33"/>
              <p:cNvSpPr>
                <a:spLocks/>
              </p:cNvSpPr>
              <p:nvPr/>
            </p:nvSpPr>
            <p:spPr bwMode="auto">
              <a:xfrm>
                <a:off x="1056" y="1104"/>
                <a:ext cx="3840" cy="883"/>
              </a:xfrm>
              <a:custGeom>
                <a:avLst/>
                <a:gdLst/>
                <a:ahLst/>
                <a:cxnLst>
                  <a:cxn ang="0">
                    <a:pos x="0" y="746"/>
                  </a:cxn>
                  <a:cxn ang="0">
                    <a:pos x="2986" y="2"/>
                  </a:cxn>
                  <a:cxn ang="0">
                    <a:pos x="3464" y="735"/>
                  </a:cxn>
                </a:cxnLst>
                <a:rect l="0" t="0" r="r" b="b"/>
                <a:pathLst>
                  <a:path w="3563" h="746">
                    <a:moveTo>
                      <a:pt x="0" y="746"/>
                    </a:moveTo>
                    <a:cubicBezTo>
                      <a:pt x="498" y="622"/>
                      <a:pt x="2409" y="4"/>
                      <a:pt x="2986" y="2"/>
                    </a:cubicBezTo>
                    <a:cubicBezTo>
                      <a:pt x="3563" y="0"/>
                      <a:pt x="3364" y="582"/>
                      <a:pt x="3464" y="735"/>
                    </a:cubicBezTo>
                  </a:path>
                </a:pathLst>
              </a:custGeom>
              <a:solidFill>
                <a:srgbClr val="FFFF00"/>
              </a:solidFill>
              <a:ln w="38100" cmpd="sng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6898" name="Text Box 34"/>
              <p:cNvSpPr txBox="1">
                <a:spLocks noChangeArrowheads="1"/>
              </p:cNvSpPr>
              <p:nvPr/>
            </p:nvSpPr>
            <p:spPr bwMode="auto">
              <a:xfrm rot="-978952">
                <a:off x="1476" y="1365"/>
                <a:ext cx="1529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ES_tradnl" sz="2000" b="1">
                    <a:solidFill>
                      <a:schemeClr val="tx1"/>
                    </a:solidFill>
                  </a:rPr>
                  <a:t>Anaeróbica </a:t>
                </a:r>
                <a:r>
                  <a:rPr lang="es-ES_tradnl" sz="2000" b="1">
                    <a:solidFill>
                      <a:srgbClr val="000000"/>
                    </a:solidFill>
                  </a:rPr>
                  <a:t>láctica</a:t>
                </a:r>
              </a:p>
            </p:txBody>
          </p:sp>
        </p:grpSp>
        <p:grpSp>
          <p:nvGrpSpPr>
            <p:cNvPr id="36899" name="Group 35"/>
            <p:cNvGrpSpPr>
              <a:grpSpLocks/>
            </p:cNvGrpSpPr>
            <p:nvPr/>
          </p:nvGrpSpPr>
          <p:grpSpPr bwMode="auto">
            <a:xfrm>
              <a:off x="2064" y="1104"/>
              <a:ext cx="2788" cy="986"/>
              <a:chOff x="2256" y="1041"/>
              <a:chExt cx="2500" cy="953"/>
            </a:xfrm>
          </p:grpSpPr>
          <p:sp>
            <p:nvSpPr>
              <p:cNvPr id="36900" name="Freeform 36"/>
              <p:cNvSpPr>
                <a:spLocks/>
              </p:cNvSpPr>
              <p:nvPr/>
            </p:nvSpPr>
            <p:spPr bwMode="auto">
              <a:xfrm>
                <a:off x="2256" y="1041"/>
                <a:ext cx="2500" cy="953"/>
              </a:xfrm>
              <a:custGeom>
                <a:avLst/>
                <a:gdLst/>
                <a:ahLst/>
                <a:cxnLst>
                  <a:cxn ang="0">
                    <a:pos x="0" y="953"/>
                  </a:cxn>
                  <a:cxn ang="0">
                    <a:pos x="2078" y="3"/>
                  </a:cxn>
                  <a:cxn ang="0">
                    <a:pos x="2500" y="937"/>
                  </a:cxn>
                </a:cxnLst>
                <a:rect l="0" t="0" r="r" b="b"/>
                <a:pathLst>
                  <a:path w="2500" h="953">
                    <a:moveTo>
                      <a:pt x="0" y="953"/>
                    </a:moveTo>
                    <a:cubicBezTo>
                      <a:pt x="346" y="795"/>
                      <a:pt x="1661" y="6"/>
                      <a:pt x="2078" y="3"/>
                    </a:cubicBezTo>
                    <a:cubicBezTo>
                      <a:pt x="2495" y="0"/>
                      <a:pt x="2412" y="743"/>
                      <a:pt x="2500" y="937"/>
                    </a:cubicBezTo>
                  </a:path>
                </a:pathLst>
              </a:custGeom>
              <a:solidFill>
                <a:srgbClr val="FF0000"/>
              </a:solidFill>
              <a:ln w="3810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6901" name="Text Box 37"/>
              <p:cNvSpPr txBox="1">
                <a:spLocks noChangeArrowheads="1"/>
              </p:cNvSpPr>
              <p:nvPr/>
            </p:nvSpPr>
            <p:spPr bwMode="auto">
              <a:xfrm rot="-1385527">
                <a:off x="2736" y="1461"/>
                <a:ext cx="1451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ES_tradnl" sz="2000" b="1">
                    <a:solidFill>
                      <a:srgbClr val="000000"/>
                    </a:solidFill>
                  </a:rPr>
                  <a:t>Anaeróbica aláctica</a:t>
                </a:r>
                <a:endParaRPr lang="es-ES_tradnl" sz="2000" b="1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04800" y="517525"/>
            <a:ext cx="8534400" cy="650875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50000">
                <a:schemeClr val="folHlink"/>
              </a:gs>
              <a:gs pos="100000">
                <a:srgbClr val="996633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CO" sz="3600" b="1">
                <a:solidFill>
                  <a:schemeClr val="bg1"/>
                </a:solidFill>
              </a:rPr>
              <a:t>EJEMPLO DE INTENSIDAD EN PESAS</a:t>
            </a:r>
            <a:endParaRPr lang="es-ES_tradnl" sz="3600" b="1">
              <a:solidFill>
                <a:schemeClr val="bg1"/>
              </a:solidFill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066800" y="1714500"/>
            <a:ext cx="7086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s-ES" sz="2400">
              <a:solidFill>
                <a:schemeClr val="tx1"/>
              </a:solidFill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81000" y="2182813"/>
            <a:ext cx="8382000" cy="3873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CO" sz="3600">
                <a:solidFill>
                  <a:schemeClr val="bg1"/>
                </a:solidFill>
              </a:rPr>
              <a:t> </a:t>
            </a:r>
            <a:r>
              <a:rPr lang="es-CO" sz="3600" b="1">
                <a:solidFill>
                  <a:schemeClr val="bg1"/>
                </a:solidFill>
              </a:rPr>
              <a:t>Peso medio:</a:t>
            </a:r>
            <a:endParaRPr lang="es-ES_tradnl" sz="3600" b="1">
              <a:solidFill>
                <a:schemeClr val="bg1"/>
              </a:solidFill>
            </a:endParaRP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es-CO" sz="2400" b="1">
                <a:solidFill>
                  <a:schemeClr val="bg1"/>
                </a:solidFill>
              </a:rPr>
              <a:t>Expresa la intensidad de forma absoluta. Se halla dividiendo el tonelaje entre la repeticiones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endParaRPr lang="es-ES_tradnl" sz="240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CO" sz="3600">
                <a:solidFill>
                  <a:schemeClr val="bg1"/>
                </a:solidFill>
              </a:rPr>
              <a:t> </a:t>
            </a:r>
            <a:r>
              <a:rPr lang="es-ES_tradnl" sz="3600" b="1">
                <a:solidFill>
                  <a:schemeClr val="bg1"/>
                </a:solidFill>
              </a:rPr>
              <a:t>Intensidad </a:t>
            </a:r>
            <a:r>
              <a:rPr lang="es-CO" sz="3600" b="1">
                <a:solidFill>
                  <a:schemeClr val="bg1"/>
                </a:solidFill>
              </a:rPr>
              <a:t>media relativa</a:t>
            </a:r>
            <a:r>
              <a:rPr lang="es-ES_tradnl" sz="3600" b="1">
                <a:solidFill>
                  <a:schemeClr val="bg1"/>
                </a:solidFill>
              </a:rPr>
              <a:t>: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es-CO" sz="2400" b="1">
                <a:solidFill>
                  <a:schemeClr val="bg1"/>
                </a:solidFill>
              </a:rPr>
              <a:t>Para un ejercicio se calcula multiplicando el peso medio por cien y dividiendolo por una R.M. de ese movimiento </a:t>
            </a:r>
            <a:endParaRPr lang="es-ES_tradnl" sz="240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es-ES_tradnl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28600" y="476250"/>
            <a:ext cx="8610600" cy="1200150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50000">
                <a:schemeClr val="folHlink"/>
              </a:gs>
              <a:gs pos="100000">
                <a:srgbClr val="996633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CO" sz="3600" b="1">
                <a:solidFill>
                  <a:schemeClr val="bg1"/>
                </a:solidFill>
              </a:rPr>
              <a:t>CUADRO DE ZONAS DE INTENSIDAD EN PESAS</a:t>
            </a:r>
            <a:endParaRPr lang="es-ES_tradnl" sz="3600" b="1">
              <a:solidFill>
                <a:schemeClr val="bg1"/>
              </a:solidFill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990600" y="2374900"/>
            <a:ext cx="70866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s-ES" sz="2800">
              <a:solidFill>
                <a:schemeClr val="tx1"/>
              </a:solidFill>
            </a:endParaRPr>
          </a:p>
        </p:txBody>
      </p:sp>
      <p:graphicFrame>
        <p:nvGraphicFramePr>
          <p:cNvPr id="59656" name="Group 264"/>
          <p:cNvGraphicFramePr>
            <a:graphicFrameLocks noGrp="1"/>
          </p:cNvGraphicFramePr>
          <p:nvPr/>
        </p:nvGraphicFramePr>
        <p:xfrm>
          <a:off x="990600" y="2362200"/>
          <a:ext cx="7010400" cy="4064000"/>
        </p:xfrm>
        <a:graphic>
          <a:graphicData uri="http://schemas.openxmlformats.org/drawingml/2006/table">
            <a:tbl>
              <a:tblPr/>
              <a:tblGrid>
                <a:gridCol w="1752600"/>
                <a:gridCol w="1905000"/>
                <a:gridCol w="1295400"/>
                <a:gridCol w="20574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s-ES_tradnl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50 –59%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s-ES_tradnl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90-100%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s-ES_tradnl" sz="4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60– 69%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s-ES_tradnl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101-110%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s-ES_tradnl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70-79%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endParaRPr kumimoji="0" lang="es-ES_tradnl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111-120%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s-ES_tradnl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80-89%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es-ES_tradnl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  +120 </a:t>
                      </a:r>
                      <a:endParaRPr kumimoji="0" lang="es-ES_tradnl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457200" y="568325"/>
            <a:ext cx="8153400" cy="1260475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50000">
                <a:schemeClr val="folHlink"/>
              </a:gs>
              <a:gs pos="100000">
                <a:srgbClr val="996633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CO" sz="4000" b="1">
                <a:solidFill>
                  <a:schemeClr val="bg1"/>
                </a:solidFill>
              </a:rPr>
              <a:t>DURACIÓN DEL DESCANSO</a:t>
            </a:r>
          </a:p>
          <a:p>
            <a:pPr algn="ctr"/>
            <a:r>
              <a:rPr lang="es-CO" sz="3600">
                <a:solidFill>
                  <a:schemeClr val="bg1"/>
                </a:solidFill>
              </a:rPr>
              <a:t> </a:t>
            </a:r>
            <a:r>
              <a:rPr lang="es-CO" sz="2800" b="1">
                <a:solidFill>
                  <a:schemeClr val="bg1"/>
                </a:solidFill>
              </a:rPr>
              <a:t>Parámetro para determinar la intensidad</a:t>
            </a:r>
            <a:endParaRPr lang="es-ES_tradnl" sz="2800" b="1">
              <a:solidFill>
                <a:schemeClr val="bg1"/>
              </a:solidFill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04800" y="3305175"/>
            <a:ext cx="8458200" cy="5857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es-ES" sz="3600">
              <a:solidFill>
                <a:schemeClr val="bg1"/>
              </a:solidFill>
            </a:endParaRPr>
          </a:p>
        </p:txBody>
      </p:sp>
      <p:graphicFrame>
        <p:nvGraphicFramePr>
          <p:cNvPr id="61612" name="Group 172"/>
          <p:cNvGraphicFramePr>
            <a:graphicFrameLocks noGrp="1"/>
          </p:cNvGraphicFramePr>
          <p:nvPr/>
        </p:nvGraphicFramePr>
        <p:xfrm>
          <a:off x="228600" y="2286000"/>
          <a:ext cx="8686800" cy="4492371"/>
        </p:xfrm>
        <a:graphic>
          <a:graphicData uri="http://schemas.openxmlformats.org/drawingml/2006/table">
            <a:tbl>
              <a:tblPr/>
              <a:tblGrid>
                <a:gridCol w="1943100"/>
                <a:gridCol w="1828800"/>
                <a:gridCol w="2286000"/>
                <a:gridCol w="26289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CARGA (%)</a:t>
                      </a:r>
                      <a:endParaRPr kumimoji="0" lang="es-ES_trad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RITMO DE EJECUCIÓN</a:t>
                      </a:r>
                      <a:endParaRPr kumimoji="0" lang="es-ES_trad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RECUPERACIÓN (MIN)</a:t>
                      </a:r>
                      <a:endParaRPr kumimoji="0" lang="es-ES_trad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APLICABILIDAD</a:t>
                      </a:r>
                      <a:endParaRPr kumimoji="0" lang="es-ES_trad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&gt; 101 (trabajo excentrico)</a:t>
                      </a:r>
                      <a:endParaRPr kumimoji="0" lang="es-ES_tradnl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Lento</a:t>
                      </a:r>
                      <a:endParaRPr kumimoji="0" lang="es-ES_tradnl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4 - 5/7 min.</a:t>
                      </a:r>
                      <a:endParaRPr kumimoji="0" lang="es-ES_tradnl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Dllo. de Fza. max.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y tono muscular</a:t>
                      </a:r>
                      <a:endParaRPr kumimoji="0" lang="es-ES_tradnl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80 - 100</a:t>
                      </a:r>
                      <a:endParaRPr kumimoji="0" lang="es-ES_tradnl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Lento y medio</a:t>
                      </a:r>
                      <a:endParaRPr kumimoji="0" lang="es-ES_tradnl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 – 5/7 min.</a:t>
                      </a:r>
                      <a:endParaRPr kumimoji="0" lang="es-ES_tradnl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Dllo. Fza. Max. Y tono muscular.</a:t>
                      </a:r>
                      <a:endParaRPr kumimoji="0" lang="es-ES_tradnl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60 - 80</a:t>
                      </a:r>
                      <a:endParaRPr kumimoji="0" lang="es-ES_tradnl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Lento y medio</a:t>
                      </a:r>
                      <a:endParaRPr kumimoji="0" lang="es-ES_tradnl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 min.</a:t>
                      </a:r>
                      <a:endParaRPr kumimoji="0" lang="es-ES_tradnl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hipertrofia</a:t>
                      </a:r>
                      <a:endParaRPr kumimoji="0" lang="es-ES_tradnl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50 - 80</a:t>
                      </a:r>
                      <a:endParaRPr kumimoji="0" lang="es-ES_tradnl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Fuerte</a:t>
                      </a:r>
                      <a:endParaRPr kumimoji="0" lang="es-ES_tradnl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4 – 5 min.</a:t>
                      </a:r>
                      <a:endParaRPr kumimoji="0" lang="es-ES_tradnl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Potencia</a:t>
                      </a:r>
                      <a:endParaRPr kumimoji="0" lang="es-ES_tradnl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30 - 50</a:t>
                      </a:r>
                      <a:endParaRPr kumimoji="0" lang="es-ES_tradnl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Lento y medio</a:t>
                      </a:r>
                      <a:endParaRPr kumimoji="0" lang="es-ES_tradnl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 – 2 min.</a:t>
                      </a:r>
                      <a:endParaRPr kumimoji="0" lang="es-ES_tradnl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Resistencia a la fuerza</a:t>
                      </a:r>
                      <a:endParaRPr kumimoji="0" lang="es-ES_tradnl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4860925" y="1295400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 sz="2400">
              <a:solidFill>
                <a:schemeClr val="tx1"/>
              </a:solidFill>
            </a:endParaRPr>
          </a:p>
          <a:p>
            <a:endParaRPr lang="es-ES_tradnl" sz="240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533400" y="533400"/>
            <a:ext cx="7924800" cy="833438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50000">
                <a:schemeClr val="folHlink"/>
              </a:gs>
              <a:gs pos="100000">
                <a:srgbClr val="996633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sz="4800" b="1">
                <a:solidFill>
                  <a:schemeClr val="bg1"/>
                </a:solidFill>
              </a:rPr>
              <a:t>MAGNITUD DE LA CARGA</a:t>
            </a:r>
            <a:endParaRPr lang="es-ES_tradnl" sz="3600">
              <a:solidFill>
                <a:schemeClr val="bg1"/>
              </a:solidFill>
            </a:endParaRP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457200" y="1905000"/>
            <a:ext cx="8458200" cy="44942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ES_tradnl" b="1">
                <a:solidFill>
                  <a:schemeClr val="bg1"/>
                </a:solidFill>
              </a:rPr>
              <a:t>Duración de la carga</a:t>
            </a:r>
            <a:endParaRPr lang="es-CO" b="1">
              <a:solidFill>
                <a:schemeClr val="bg1"/>
              </a:solidFill>
            </a:endParaRPr>
          </a:p>
          <a:p>
            <a:pPr algn="ctr">
              <a:lnSpc>
                <a:spcPct val="0"/>
              </a:lnSpc>
              <a:spcBef>
                <a:spcPct val="50000"/>
              </a:spcBef>
            </a:pPr>
            <a:endParaRPr lang="es-CO" b="1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es-ES_tradnl" sz="3200">
                <a:solidFill>
                  <a:schemeClr val="bg1"/>
                </a:solidFill>
              </a:rPr>
              <a:t>Duración temporal de un solo estimulo, la distancia cubierta en una repetición, o el tiempo total para completar toda la carga en una unidad. También puede ser un periodo mas largo en el que se trabaja con cargas de una misma orientación.</a:t>
            </a:r>
            <a:endParaRPr lang="es-ES_tradnl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762000" y="517525"/>
            <a:ext cx="7391400" cy="771525"/>
          </a:xfrm>
          <a:prstGeom prst="rect">
            <a:avLst/>
          </a:prstGeom>
          <a:gradFill rotWithShape="0">
            <a:gsLst>
              <a:gs pos="0">
                <a:srgbClr val="996633"/>
              </a:gs>
              <a:gs pos="50000">
                <a:schemeClr val="folHlink"/>
              </a:gs>
              <a:gs pos="100000">
                <a:srgbClr val="996633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b="1">
                <a:solidFill>
                  <a:schemeClr val="bg1"/>
                </a:solidFill>
              </a:rPr>
              <a:t>MAGNITUD DE LA CARGA</a:t>
            </a:r>
            <a:endParaRPr lang="es-ES_tradnl" sz="3600">
              <a:solidFill>
                <a:schemeClr val="bg1"/>
              </a:solidFill>
            </a:endParaRP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381000" y="1676400"/>
            <a:ext cx="8458200" cy="44402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ES_tradnl" sz="4000" b="1">
                <a:solidFill>
                  <a:schemeClr val="bg1"/>
                </a:solidFill>
              </a:rPr>
              <a:t>Densidad de la carga</a:t>
            </a:r>
            <a:endParaRPr lang="es-CO" sz="4000" b="1">
              <a:solidFill>
                <a:schemeClr val="bg1"/>
              </a:solidFill>
            </a:endParaRP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endParaRPr lang="es-ES_tradnl" sz="4000" b="1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CO" sz="2800">
                <a:solidFill>
                  <a:schemeClr val="bg1"/>
                </a:solidFill>
              </a:rPr>
              <a:t> </a:t>
            </a:r>
            <a:r>
              <a:rPr lang="es-ES_tradnl" sz="2800">
                <a:solidFill>
                  <a:schemeClr val="bg1"/>
                </a:solidFill>
              </a:rPr>
              <a:t>Relación entre el tiempo y el descanso en una unidad temporal entre aquellas en las que se organiza el entrenamiento.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es-ES_tradnl" sz="2800">
                <a:solidFill>
                  <a:schemeClr val="bg1"/>
                </a:solidFill>
              </a:rPr>
              <a:t>Los descansos cumplen fundamentalmente dos funciones:</a:t>
            </a:r>
            <a:r>
              <a:rPr lang="es-CO" sz="2800">
                <a:solidFill>
                  <a:schemeClr val="bg1"/>
                </a:solidFill>
              </a:rPr>
              <a:t>  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CO" sz="2400">
                <a:solidFill>
                  <a:schemeClr val="bg1"/>
                </a:solidFill>
              </a:rPr>
              <a:t>  </a:t>
            </a:r>
            <a:r>
              <a:rPr lang="es-ES_tradnl" sz="2400" b="1">
                <a:solidFill>
                  <a:schemeClr val="bg1"/>
                </a:solidFill>
              </a:rPr>
              <a:t>Completo: contrarrestar el cansancio</a:t>
            </a:r>
            <a:r>
              <a:rPr lang="es-CO" sz="2400" b="1">
                <a:solidFill>
                  <a:schemeClr val="bg1"/>
                </a:solidFill>
              </a:rPr>
              <a:t>.</a:t>
            </a:r>
            <a:endParaRPr lang="es-ES_tradnl" sz="2400" b="1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ES_tradnl" sz="2400" b="1">
                <a:solidFill>
                  <a:schemeClr val="bg1"/>
                </a:solidFill>
              </a:rPr>
              <a:t> </a:t>
            </a:r>
            <a:r>
              <a:rPr lang="es-CO" sz="2400" b="1">
                <a:solidFill>
                  <a:schemeClr val="bg1"/>
                </a:solidFill>
              </a:rPr>
              <a:t> </a:t>
            </a:r>
            <a:r>
              <a:rPr lang="es-ES_tradnl" sz="2400" b="1">
                <a:solidFill>
                  <a:schemeClr val="bg1"/>
                </a:solidFill>
              </a:rPr>
              <a:t>incompletos: producir procesos de adaptación</a:t>
            </a:r>
            <a:r>
              <a:rPr lang="es-ES_tradnl" sz="240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762000"/>
          </a:xfrm>
          <a:gradFill rotWithShape="0">
            <a:gsLst>
              <a:gs pos="0">
                <a:srgbClr val="996633"/>
              </a:gs>
              <a:gs pos="50000">
                <a:schemeClr val="folHlink"/>
              </a:gs>
              <a:gs pos="100000">
                <a:srgbClr val="996633"/>
              </a:gs>
            </a:gsLst>
            <a:lin ang="0" scaled="1"/>
          </a:gra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es-ES_tradnl" b="1">
                <a:solidFill>
                  <a:schemeClr val="bg1"/>
                </a:solidFill>
                <a:latin typeface="Arial" charset="0"/>
              </a:rPr>
              <a:t>ORGANIZACIÓN DE LA CARGA</a:t>
            </a:r>
            <a:endParaRPr lang="es-ES_tradnl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981200"/>
            <a:ext cx="8915400" cy="449580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sz="2800" b="1">
                <a:solidFill>
                  <a:schemeClr val="bg1"/>
                </a:solidFill>
                <a:latin typeface="Arial" charset="0"/>
              </a:rPr>
              <a:t>DISTRIBUCIÓN DE LAS CARGAS DE ENTO.</a:t>
            </a:r>
            <a:endParaRPr lang="es-CO" sz="2800" b="1">
              <a:solidFill>
                <a:schemeClr val="bg1"/>
              </a:solidFill>
              <a:latin typeface="Arial" charset="0"/>
            </a:endParaRPr>
          </a:p>
          <a:p>
            <a:pPr algn="ctr">
              <a:lnSpc>
                <a:spcPct val="40000"/>
              </a:lnSpc>
              <a:buFontTx/>
              <a:buNone/>
            </a:pPr>
            <a:endParaRPr lang="es-ES_tradnl" sz="2800" b="1">
              <a:solidFill>
                <a:schemeClr val="bg1"/>
              </a:solidFill>
              <a:latin typeface="Arial" charset="0"/>
            </a:endParaRPr>
          </a:p>
          <a:p>
            <a:r>
              <a:rPr lang="es-ES_tradnl" sz="2800" b="1">
                <a:solidFill>
                  <a:schemeClr val="bg1"/>
                </a:solidFill>
                <a:latin typeface="Arial" charset="0"/>
              </a:rPr>
              <a:t>Forma de colocar las diferentes cargas en la periodización del entrenamiento que permita lograr los objetivos propuestos.</a:t>
            </a:r>
          </a:p>
          <a:p>
            <a:pPr>
              <a:buFontTx/>
              <a:buNone/>
            </a:pPr>
            <a:r>
              <a:rPr lang="es-ES_tradnl" sz="2800" b="1">
                <a:solidFill>
                  <a:schemeClr val="bg1"/>
                </a:solidFill>
                <a:latin typeface="Arial" charset="0"/>
              </a:rPr>
              <a:t>   </a:t>
            </a:r>
            <a:r>
              <a:rPr lang="es-CO" sz="2800" b="1">
                <a:solidFill>
                  <a:schemeClr val="bg1"/>
                </a:solidFill>
                <a:latin typeface="Arial" charset="0"/>
              </a:rPr>
              <a:t>  </a:t>
            </a:r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En la actualidad existen dos formas de distribuir las cargas a lo </a:t>
            </a:r>
            <a:r>
              <a:rPr lang="es-CO" sz="2000" b="1">
                <a:solidFill>
                  <a:schemeClr val="bg1"/>
                </a:solidFill>
                <a:latin typeface="Arial" charset="0"/>
              </a:rPr>
              <a:t>       </a:t>
            </a:r>
          </a:p>
          <a:p>
            <a:pPr>
              <a:buFontTx/>
              <a:buNone/>
            </a:pPr>
            <a:r>
              <a:rPr lang="es-CO" sz="2000" b="1">
                <a:solidFill>
                  <a:schemeClr val="bg1"/>
                </a:solidFill>
                <a:latin typeface="Arial" charset="0"/>
              </a:rPr>
              <a:t>       </a:t>
            </a:r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largo del macrociclo:</a:t>
            </a:r>
          </a:p>
          <a:p>
            <a:pPr>
              <a:buFontTx/>
              <a:buNone/>
            </a:pPr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  </a:t>
            </a:r>
            <a:r>
              <a:rPr lang="es-CO" sz="2000" b="1">
                <a:solidFill>
                  <a:schemeClr val="bg1"/>
                </a:solidFill>
                <a:latin typeface="Arial" charset="0"/>
              </a:rPr>
              <a:t>      </a:t>
            </a:r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 a. Formas diluidas (Matveiev) para jóvenes.</a:t>
            </a:r>
          </a:p>
          <a:p>
            <a:pPr>
              <a:buFontTx/>
              <a:buNone/>
            </a:pPr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   </a:t>
            </a:r>
            <a:r>
              <a:rPr lang="es-CO" sz="2000" b="1">
                <a:solidFill>
                  <a:schemeClr val="bg1"/>
                </a:solidFill>
                <a:latin typeface="Arial" charset="0"/>
              </a:rPr>
              <a:t>      </a:t>
            </a:r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b. Formas concentradas (Verjoshanski)</a:t>
            </a:r>
          </a:p>
          <a:p>
            <a:pPr>
              <a:buFontTx/>
              <a:buNone/>
            </a:pPr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  </a:t>
            </a:r>
            <a:r>
              <a:rPr lang="es-CO" sz="2000" b="1">
                <a:solidFill>
                  <a:schemeClr val="bg1"/>
                </a:solidFill>
                <a:latin typeface="Arial" charset="0"/>
              </a:rPr>
              <a:t>    </a:t>
            </a:r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 Para Navarro las concentradas se dividen en: </a:t>
            </a:r>
          </a:p>
          <a:p>
            <a:pPr>
              <a:buFontTx/>
              <a:buNone/>
            </a:pPr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  </a:t>
            </a:r>
            <a:r>
              <a:rPr lang="es-CO" sz="2000" b="1">
                <a:solidFill>
                  <a:schemeClr val="bg1"/>
                </a:solidFill>
                <a:latin typeface="Arial" charset="0"/>
              </a:rPr>
              <a:t>       </a:t>
            </a:r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 acentuadas y concentradas.</a:t>
            </a:r>
            <a:endParaRPr lang="es-ES_tradnl" sz="2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8610600" cy="685800"/>
          </a:xfrm>
          <a:gradFill rotWithShape="0">
            <a:gsLst>
              <a:gs pos="0">
                <a:srgbClr val="66CCFF"/>
              </a:gs>
              <a:gs pos="50000">
                <a:srgbClr val="CCCCFF"/>
              </a:gs>
              <a:gs pos="100000">
                <a:srgbClr val="66CCFF"/>
              </a:gs>
            </a:gsLst>
            <a:lin ang="0" scaled="1"/>
          </a:gradFill>
          <a:ln>
            <a:solidFill>
              <a:srgbClr val="660066"/>
            </a:solidFill>
          </a:ln>
        </p:spPr>
        <p:txBody>
          <a:bodyPr>
            <a:normAutofit fontScale="90000"/>
          </a:bodyPr>
          <a:lstStyle/>
          <a:p>
            <a:r>
              <a:rPr lang="es-ES_tradnl" b="1">
                <a:solidFill>
                  <a:srgbClr val="660066"/>
                </a:solidFill>
                <a:latin typeface="Arial" charset="0"/>
              </a:rPr>
              <a:t>ORGANIZACIÓN DE LA CARGA</a:t>
            </a:r>
            <a:endParaRPr lang="es-ES_tradnl">
              <a:solidFill>
                <a:srgbClr val="660066"/>
              </a:solidFill>
              <a:latin typeface="Arial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514600"/>
            <a:ext cx="8534400" cy="4038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_tradnl" sz="3000" b="1">
                <a:solidFill>
                  <a:srgbClr val="660066"/>
                </a:solidFill>
                <a:latin typeface="Arial" charset="0"/>
              </a:rPr>
              <a:t>INTERCONEXIÓN DE LAS CARGAS DE ENTO</a:t>
            </a:r>
            <a:r>
              <a:rPr lang="es-ES_tradnl" sz="2800" b="1">
                <a:solidFill>
                  <a:srgbClr val="660066"/>
                </a:solidFill>
                <a:latin typeface="Arial" charset="0"/>
              </a:rPr>
              <a:t>.</a:t>
            </a:r>
            <a:endParaRPr lang="es-CO" sz="2800" b="1">
              <a:solidFill>
                <a:srgbClr val="660066"/>
              </a:solidFill>
              <a:latin typeface="Arial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es-ES_tradnl" sz="2800" b="1">
              <a:solidFill>
                <a:srgbClr val="660066"/>
              </a:solidFill>
              <a:latin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s-ES_tradnl" sz="2400" b="1">
                <a:solidFill>
                  <a:srgbClr val="660066"/>
                </a:solidFill>
                <a:latin typeface="Arial" charset="0"/>
              </a:rPr>
              <a:t>Forma de relacionar las cargas de diferente orientación para alcanzar el efecto acumulativo de entrenamiento requerido.</a:t>
            </a:r>
            <a:endParaRPr lang="es-CO" sz="2400" b="1">
              <a:solidFill>
                <a:srgbClr val="660066"/>
              </a:solidFill>
              <a:latin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S_tradnl" sz="2400" b="1">
              <a:solidFill>
                <a:srgbClr val="660066"/>
              </a:solidFill>
              <a:latin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s-ES_tradnl" sz="2400" b="1">
                <a:solidFill>
                  <a:srgbClr val="660066"/>
                </a:solidFill>
                <a:latin typeface="Arial" charset="0"/>
              </a:rPr>
              <a:t>  Se debe tener en cuenta este aspecto para la organización de la sesión, de los microciclos y de los mesociclos.</a:t>
            </a:r>
            <a:r>
              <a:rPr lang="es-ES_tradnl" sz="2400" b="1">
                <a:latin typeface="Arial" charset="0"/>
              </a:rPr>
              <a:t>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_tradnl" sz="2400" b="1">
                <a:latin typeface="Arial" charset="0"/>
              </a:rPr>
              <a:t>    </a:t>
            </a:r>
          </a:p>
          <a:p>
            <a:pPr>
              <a:lnSpc>
                <a:spcPct val="90000"/>
              </a:lnSpc>
            </a:pPr>
            <a:endParaRPr lang="es-ES_tradnl" sz="2000">
              <a:latin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609600" y="1676400"/>
            <a:ext cx="39624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533400" y="1219200"/>
            <a:ext cx="0" cy="16764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533400" y="2895600"/>
            <a:ext cx="2590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2004" name="Freeform 20"/>
          <p:cNvSpPr>
            <a:spLocks/>
          </p:cNvSpPr>
          <p:nvPr/>
        </p:nvSpPr>
        <p:spPr bwMode="auto">
          <a:xfrm>
            <a:off x="536575" y="2138363"/>
            <a:ext cx="2513013" cy="461962"/>
          </a:xfrm>
          <a:custGeom>
            <a:avLst/>
            <a:gdLst/>
            <a:ahLst/>
            <a:cxnLst>
              <a:cxn ang="0">
                <a:pos x="0" y="291"/>
              </a:cxn>
              <a:cxn ang="0">
                <a:pos x="83" y="271"/>
              </a:cxn>
              <a:cxn ang="0">
                <a:pos x="114" y="250"/>
              </a:cxn>
              <a:cxn ang="0">
                <a:pos x="218" y="229"/>
              </a:cxn>
              <a:cxn ang="0">
                <a:pos x="466" y="157"/>
              </a:cxn>
              <a:cxn ang="0">
                <a:pos x="569" y="116"/>
              </a:cxn>
              <a:cxn ang="0">
                <a:pos x="952" y="33"/>
              </a:cxn>
              <a:cxn ang="0">
                <a:pos x="1449" y="105"/>
              </a:cxn>
              <a:cxn ang="0">
                <a:pos x="1500" y="157"/>
              </a:cxn>
              <a:cxn ang="0">
                <a:pos x="1521" y="188"/>
              </a:cxn>
              <a:cxn ang="0">
                <a:pos x="1583" y="250"/>
              </a:cxn>
            </a:cxnLst>
            <a:rect l="0" t="0" r="r" b="b"/>
            <a:pathLst>
              <a:path w="1583" h="291">
                <a:moveTo>
                  <a:pt x="0" y="291"/>
                </a:moveTo>
                <a:cubicBezTo>
                  <a:pt x="28" y="284"/>
                  <a:pt x="59" y="287"/>
                  <a:pt x="83" y="271"/>
                </a:cubicBezTo>
                <a:cubicBezTo>
                  <a:pt x="93" y="264"/>
                  <a:pt x="102" y="254"/>
                  <a:pt x="114" y="250"/>
                </a:cubicBezTo>
                <a:cubicBezTo>
                  <a:pt x="148" y="239"/>
                  <a:pt x="184" y="240"/>
                  <a:pt x="218" y="229"/>
                </a:cubicBezTo>
                <a:cubicBezTo>
                  <a:pt x="301" y="202"/>
                  <a:pt x="380" y="171"/>
                  <a:pt x="466" y="157"/>
                </a:cubicBezTo>
                <a:cubicBezTo>
                  <a:pt x="502" y="133"/>
                  <a:pt x="528" y="128"/>
                  <a:pt x="569" y="116"/>
                </a:cubicBezTo>
                <a:cubicBezTo>
                  <a:pt x="696" y="78"/>
                  <a:pt x="820" y="45"/>
                  <a:pt x="952" y="33"/>
                </a:cubicBezTo>
                <a:cubicBezTo>
                  <a:pt x="1190" y="39"/>
                  <a:pt x="1286" y="0"/>
                  <a:pt x="1449" y="105"/>
                </a:cubicBezTo>
                <a:cubicBezTo>
                  <a:pt x="1500" y="183"/>
                  <a:pt x="1435" y="92"/>
                  <a:pt x="1500" y="157"/>
                </a:cubicBezTo>
                <a:cubicBezTo>
                  <a:pt x="1509" y="166"/>
                  <a:pt x="1513" y="179"/>
                  <a:pt x="1521" y="188"/>
                </a:cubicBezTo>
                <a:cubicBezTo>
                  <a:pt x="1540" y="210"/>
                  <a:pt x="1583" y="250"/>
                  <a:pt x="1583" y="250"/>
                </a:cubicBezTo>
              </a:path>
            </a:pathLst>
          </a:custGeom>
          <a:noFill/>
          <a:ln w="28575" cap="sq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533400" y="4800600"/>
            <a:ext cx="2590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>
            <a:off x="533400" y="3124200"/>
            <a:ext cx="0" cy="16764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2008" name="Freeform 24"/>
          <p:cNvSpPr>
            <a:spLocks/>
          </p:cNvSpPr>
          <p:nvPr/>
        </p:nvSpPr>
        <p:spPr bwMode="auto">
          <a:xfrm>
            <a:off x="555625" y="3276600"/>
            <a:ext cx="2339975" cy="1150938"/>
          </a:xfrm>
          <a:custGeom>
            <a:avLst/>
            <a:gdLst/>
            <a:ahLst/>
            <a:cxnLst>
              <a:cxn ang="0">
                <a:pos x="0" y="594"/>
              </a:cxn>
              <a:cxn ang="0">
                <a:pos x="21" y="563"/>
              </a:cxn>
              <a:cxn ang="0">
                <a:pos x="31" y="532"/>
              </a:cxn>
              <a:cxn ang="0">
                <a:pos x="145" y="408"/>
              </a:cxn>
              <a:cxn ang="0">
                <a:pos x="290" y="232"/>
              </a:cxn>
              <a:cxn ang="0">
                <a:pos x="403" y="149"/>
              </a:cxn>
              <a:cxn ang="0">
                <a:pos x="527" y="56"/>
              </a:cxn>
              <a:cxn ang="0">
                <a:pos x="734" y="15"/>
              </a:cxn>
              <a:cxn ang="0">
                <a:pos x="1065" y="36"/>
              </a:cxn>
              <a:cxn ang="0">
                <a:pos x="1179" y="67"/>
              </a:cxn>
              <a:cxn ang="0">
                <a:pos x="1241" y="87"/>
              </a:cxn>
              <a:cxn ang="0">
                <a:pos x="1293" y="139"/>
              </a:cxn>
              <a:cxn ang="0">
                <a:pos x="1376" y="191"/>
              </a:cxn>
              <a:cxn ang="0">
                <a:pos x="1448" y="294"/>
              </a:cxn>
              <a:cxn ang="0">
                <a:pos x="1541" y="449"/>
              </a:cxn>
              <a:cxn ang="0">
                <a:pos x="1583" y="542"/>
              </a:cxn>
              <a:cxn ang="0">
                <a:pos x="1603" y="604"/>
              </a:cxn>
            </a:cxnLst>
            <a:rect l="0" t="0" r="r" b="b"/>
            <a:pathLst>
              <a:path w="1603" h="604">
                <a:moveTo>
                  <a:pt x="0" y="594"/>
                </a:moveTo>
                <a:cubicBezTo>
                  <a:pt x="7" y="584"/>
                  <a:pt x="15" y="574"/>
                  <a:pt x="21" y="563"/>
                </a:cubicBezTo>
                <a:cubicBezTo>
                  <a:pt x="26" y="553"/>
                  <a:pt x="25" y="541"/>
                  <a:pt x="31" y="532"/>
                </a:cubicBezTo>
                <a:cubicBezTo>
                  <a:pt x="61" y="487"/>
                  <a:pt x="116" y="452"/>
                  <a:pt x="145" y="408"/>
                </a:cubicBezTo>
                <a:cubicBezTo>
                  <a:pt x="186" y="346"/>
                  <a:pt x="228" y="274"/>
                  <a:pt x="290" y="232"/>
                </a:cubicBezTo>
                <a:cubicBezTo>
                  <a:pt x="320" y="185"/>
                  <a:pt x="359" y="174"/>
                  <a:pt x="403" y="149"/>
                </a:cubicBezTo>
                <a:cubicBezTo>
                  <a:pt x="446" y="125"/>
                  <a:pt x="484" y="75"/>
                  <a:pt x="527" y="56"/>
                </a:cubicBezTo>
                <a:cubicBezTo>
                  <a:pt x="593" y="27"/>
                  <a:pt x="663" y="22"/>
                  <a:pt x="734" y="15"/>
                </a:cubicBezTo>
                <a:cubicBezTo>
                  <a:pt x="955" y="23"/>
                  <a:pt x="943" y="0"/>
                  <a:pt x="1065" y="36"/>
                </a:cubicBezTo>
                <a:cubicBezTo>
                  <a:pt x="1103" y="47"/>
                  <a:pt x="1141" y="56"/>
                  <a:pt x="1179" y="67"/>
                </a:cubicBezTo>
                <a:cubicBezTo>
                  <a:pt x="1200" y="73"/>
                  <a:pt x="1241" y="87"/>
                  <a:pt x="1241" y="87"/>
                </a:cubicBezTo>
                <a:cubicBezTo>
                  <a:pt x="1324" y="143"/>
                  <a:pt x="1224" y="70"/>
                  <a:pt x="1293" y="139"/>
                </a:cubicBezTo>
                <a:cubicBezTo>
                  <a:pt x="1320" y="166"/>
                  <a:pt x="1343" y="174"/>
                  <a:pt x="1376" y="191"/>
                </a:cubicBezTo>
                <a:cubicBezTo>
                  <a:pt x="1399" y="226"/>
                  <a:pt x="1424" y="259"/>
                  <a:pt x="1448" y="294"/>
                </a:cubicBezTo>
                <a:cubicBezTo>
                  <a:pt x="1467" y="352"/>
                  <a:pt x="1521" y="390"/>
                  <a:pt x="1541" y="449"/>
                </a:cubicBezTo>
                <a:cubicBezTo>
                  <a:pt x="1566" y="523"/>
                  <a:pt x="1550" y="493"/>
                  <a:pt x="1583" y="542"/>
                </a:cubicBezTo>
                <a:cubicBezTo>
                  <a:pt x="1590" y="563"/>
                  <a:pt x="1603" y="604"/>
                  <a:pt x="1603" y="604"/>
                </a:cubicBezTo>
              </a:path>
            </a:pathLst>
          </a:custGeom>
          <a:noFill/>
          <a:ln w="28575" cap="sq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533400" y="6705600"/>
            <a:ext cx="2590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>
            <a:off x="533400" y="5029200"/>
            <a:ext cx="0" cy="16764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2015" name="Freeform 31"/>
          <p:cNvSpPr>
            <a:spLocks/>
          </p:cNvSpPr>
          <p:nvPr/>
        </p:nvSpPr>
        <p:spPr bwMode="auto">
          <a:xfrm>
            <a:off x="533400" y="5029200"/>
            <a:ext cx="2590800" cy="1524000"/>
          </a:xfrm>
          <a:custGeom>
            <a:avLst/>
            <a:gdLst/>
            <a:ahLst/>
            <a:cxnLst>
              <a:cxn ang="0">
                <a:pos x="0" y="290"/>
              </a:cxn>
              <a:cxn ang="0">
                <a:pos x="155" y="383"/>
              </a:cxn>
              <a:cxn ang="0">
                <a:pos x="258" y="445"/>
              </a:cxn>
              <a:cxn ang="0">
                <a:pos x="289" y="466"/>
              </a:cxn>
              <a:cxn ang="0">
                <a:pos x="320" y="476"/>
              </a:cxn>
              <a:cxn ang="0">
                <a:pos x="538" y="590"/>
              </a:cxn>
              <a:cxn ang="0">
                <a:pos x="713" y="600"/>
              </a:cxn>
              <a:cxn ang="0">
                <a:pos x="817" y="590"/>
              </a:cxn>
              <a:cxn ang="0">
                <a:pos x="920" y="538"/>
              </a:cxn>
              <a:cxn ang="0">
                <a:pos x="962" y="507"/>
              </a:cxn>
              <a:cxn ang="0">
                <a:pos x="993" y="497"/>
              </a:cxn>
              <a:cxn ang="0">
                <a:pos x="1117" y="393"/>
              </a:cxn>
              <a:cxn ang="0">
                <a:pos x="1169" y="331"/>
              </a:cxn>
              <a:cxn ang="0">
                <a:pos x="1179" y="300"/>
              </a:cxn>
              <a:cxn ang="0">
                <a:pos x="1200" y="269"/>
              </a:cxn>
              <a:cxn ang="0">
                <a:pos x="1324" y="114"/>
              </a:cxn>
              <a:cxn ang="0">
                <a:pos x="1386" y="31"/>
              </a:cxn>
              <a:cxn ang="0">
                <a:pos x="1407" y="0"/>
              </a:cxn>
            </a:cxnLst>
            <a:rect l="0" t="0" r="r" b="b"/>
            <a:pathLst>
              <a:path w="1407" h="600">
                <a:moveTo>
                  <a:pt x="0" y="290"/>
                </a:moveTo>
                <a:cubicBezTo>
                  <a:pt x="50" y="323"/>
                  <a:pt x="98" y="364"/>
                  <a:pt x="155" y="383"/>
                </a:cubicBezTo>
                <a:cubicBezTo>
                  <a:pt x="188" y="416"/>
                  <a:pt x="214" y="431"/>
                  <a:pt x="258" y="445"/>
                </a:cubicBezTo>
                <a:cubicBezTo>
                  <a:pt x="268" y="452"/>
                  <a:pt x="278" y="460"/>
                  <a:pt x="289" y="466"/>
                </a:cubicBezTo>
                <a:cubicBezTo>
                  <a:pt x="299" y="471"/>
                  <a:pt x="311" y="470"/>
                  <a:pt x="320" y="476"/>
                </a:cubicBezTo>
                <a:cubicBezTo>
                  <a:pt x="388" y="517"/>
                  <a:pt x="455" y="579"/>
                  <a:pt x="538" y="590"/>
                </a:cubicBezTo>
                <a:cubicBezTo>
                  <a:pt x="596" y="598"/>
                  <a:pt x="655" y="597"/>
                  <a:pt x="713" y="600"/>
                </a:cubicBezTo>
                <a:cubicBezTo>
                  <a:pt x="748" y="597"/>
                  <a:pt x="783" y="598"/>
                  <a:pt x="817" y="590"/>
                </a:cubicBezTo>
                <a:cubicBezTo>
                  <a:pt x="838" y="585"/>
                  <a:pt x="888" y="548"/>
                  <a:pt x="920" y="538"/>
                </a:cubicBezTo>
                <a:cubicBezTo>
                  <a:pt x="934" y="528"/>
                  <a:pt x="947" y="516"/>
                  <a:pt x="962" y="507"/>
                </a:cubicBezTo>
                <a:cubicBezTo>
                  <a:pt x="971" y="502"/>
                  <a:pt x="984" y="503"/>
                  <a:pt x="993" y="497"/>
                </a:cubicBezTo>
                <a:cubicBezTo>
                  <a:pt x="1037" y="468"/>
                  <a:pt x="1072" y="423"/>
                  <a:pt x="1117" y="393"/>
                </a:cubicBezTo>
                <a:cubicBezTo>
                  <a:pt x="1132" y="371"/>
                  <a:pt x="1154" y="353"/>
                  <a:pt x="1169" y="331"/>
                </a:cubicBezTo>
                <a:cubicBezTo>
                  <a:pt x="1175" y="322"/>
                  <a:pt x="1174" y="310"/>
                  <a:pt x="1179" y="300"/>
                </a:cubicBezTo>
                <a:cubicBezTo>
                  <a:pt x="1185" y="289"/>
                  <a:pt x="1193" y="279"/>
                  <a:pt x="1200" y="269"/>
                </a:cubicBezTo>
                <a:cubicBezTo>
                  <a:pt x="1222" y="202"/>
                  <a:pt x="1287" y="171"/>
                  <a:pt x="1324" y="114"/>
                </a:cubicBezTo>
                <a:cubicBezTo>
                  <a:pt x="1348" y="77"/>
                  <a:pt x="1349" y="56"/>
                  <a:pt x="1386" y="31"/>
                </a:cubicBezTo>
                <a:cubicBezTo>
                  <a:pt x="1393" y="21"/>
                  <a:pt x="1407" y="0"/>
                  <a:pt x="1407" y="0"/>
                </a:cubicBezTo>
              </a:path>
            </a:pathLst>
          </a:custGeom>
          <a:noFill/>
          <a:ln w="28575" cap="sq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4267200" y="1660525"/>
            <a:ext cx="3810000" cy="1019175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chemeClr val="hlink"/>
              </a:gs>
              <a:gs pos="100000">
                <a:srgbClr val="66CCFF"/>
              </a:gs>
            </a:gsLst>
            <a:lin ang="0" scaled="1"/>
          </a:gradFill>
          <a:ln w="12700" cap="sq">
            <a:solidFill>
              <a:srgbClr val="660066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2000" b="1">
                <a:solidFill>
                  <a:srgbClr val="660066"/>
                </a:solidFill>
              </a:rPr>
              <a:t>Cargas diluidas distribuidas a lo largo de todo el ciclo en forma progresiva.</a:t>
            </a:r>
            <a:endParaRPr lang="es-ES_tradnl" sz="3600">
              <a:solidFill>
                <a:srgbClr val="660066"/>
              </a:solidFill>
            </a:endParaRPr>
          </a:p>
        </p:txBody>
      </p:sp>
      <p:sp>
        <p:nvSpPr>
          <p:cNvPr id="42021" name="Text Box 37"/>
          <p:cNvSpPr txBox="1">
            <a:spLocks noChangeArrowheads="1"/>
          </p:cNvSpPr>
          <p:nvPr/>
        </p:nvSpPr>
        <p:spPr bwMode="auto">
          <a:xfrm>
            <a:off x="4343400" y="3413125"/>
            <a:ext cx="3733800" cy="1019175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chemeClr val="hlink"/>
              </a:gs>
              <a:gs pos="100000">
                <a:srgbClr val="66CCFF"/>
              </a:gs>
            </a:gsLst>
            <a:lin ang="0" scaled="1"/>
          </a:gradFill>
          <a:ln w="12700" cap="sq">
            <a:solidFill>
              <a:srgbClr val="660066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2000" b="1">
                <a:solidFill>
                  <a:srgbClr val="660066"/>
                </a:solidFill>
              </a:rPr>
              <a:t>Cargas acentuadas con distinta orientación en p</a:t>
            </a:r>
            <a:r>
              <a:rPr lang="es-CO" sz="2000" b="1">
                <a:solidFill>
                  <a:srgbClr val="660066"/>
                </a:solidFill>
              </a:rPr>
              <a:t>eriodos</a:t>
            </a:r>
            <a:r>
              <a:rPr lang="es-ES_tradnl" sz="2000" b="1">
                <a:solidFill>
                  <a:srgbClr val="660066"/>
                </a:solidFill>
              </a:rPr>
              <a:t> cortos de tiempo.</a:t>
            </a:r>
            <a:endParaRPr lang="es-ES_tradnl" sz="3600">
              <a:solidFill>
                <a:srgbClr val="660066"/>
              </a:solidFill>
            </a:endParaRPr>
          </a:p>
        </p:txBody>
      </p:sp>
      <p:sp>
        <p:nvSpPr>
          <p:cNvPr id="42022" name="Text Box 38"/>
          <p:cNvSpPr txBox="1">
            <a:spLocks noChangeArrowheads="1"/>
          </p:cNvSpPr>
          <p:nvPr/>
        </p:nvSpPr>
        <p:spPr bwMode="auto">
          <a:xfrm>
            <a:off x="4343400" y="5486400"/>
            <a:ext cx="3810000" cy="1019175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chemeClr val="hlink"/>
              </a:gs>
              <a:gs pos="100000">
                <a:srgbClr val="66CCFF"/>
              </a:gs>
            </a:gsLst>
            <a:lin ang="0" scaled="1"/>
          </a:gradFill>
          <a:ln w="12700" cap="sq">
            <a:solidFill>
              <a:srgbClr val="660066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2000" b="1">
                <a:solidFill>
                  <a:srgbClr val="660066"/>
                </a:solidFill>
              </a:rPr>
              <a:t>Cargas concentradas sobre una orientación definida en pe</a:t>
            </a:r>
            <a:r>
              <a:rPr lang="es-CO" sz="2000" b="1">
                <a:solidFill>
                  <a:srgbClr val="660066"/>
                </a:solidFill>
              </a:rPr>
              <a:t>riodos</a:t>
            </a:r>
            <a:r>
              <a:rPr lang="es-ES_tradnl" sz="2000" b="1">
                <a:solidFill>
                  <a:srgbClr val="660066"/>
                </a:solidFill>
              </a:rPr>
              <a:t> cortos de tiempo.</a:t>
            </a:r>
            <a:endParaRPr lang="es-ES_tradnl" sz="3600">
              <a:solidFill>
                <a:srgbClr val="660066"/>
              </a:solidFill>
            </a:endParaRPr>
          </a:p>
        </p:txBody>
      </p:sp>
      <p:sp>
        <p:nvSpPr>
          <p:cNvPr id="42023" name="Text Box 39"/>
          <p:cNvSpPr txBox="1">
            <a:spLocks noChangeArrowheads="1"/>
          </p:cNvSpPr>
          <p:nvPr/>
        </p:nvSpPr>
        <p:spPr bwMode="auto">
          <a:xfrm>
            <a:off x="2438400" y="381000"/>
            <a:ext cx="4191000" cy="7747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chemeClr val="hlink"/>
              </a:gs>
              <a:gs pos="100000">
                <a:srgbClr val="66CCFF"/>
              </a:gs>
            </a:gsLst>
            <a:lin ang="0" scaled="1"/>
          </a:gradFill>
          <a:ln w="12700" cap="sq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>
                <a:solidFill>
                  <a:srgbClr val="660066"/>
                </a:solidFill>
              </a:rPr>
              <a:t>Tipos de cargas</a:t>
            </a:r>
            <a:endParaRPr lang="es-ES_tradnl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39624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228600" y="304800"/>
            <a:ext cx="86868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228600" y="2700338"/>
            <a:ext cx="8610600" cy="36242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sz="3200" b="1">
                <a:solidFill>
                  <a:srgbClr val="660066"/>
                </a:solidFill>
              </a:rPr>
              <a:t>INTERCONEXIONES POSITIVAS</a:t>
            </a:r>
          </a:p>
          <a:p>
            <a:pPr>
              <a:lnSpc>
                <a:spcPct val="70000"/>
              </a:lnSpc>
            </a:pPr>
            <a:endParaRPr lang="es-ES_tradnl" sz="3200" b="1">
              <a:solidFill>
                <a:srgbClr val="660066"/>
              </a:solidFill>
            </a:endParaRPr>
          </a:p>
          <a:p>
            <a:pPr algn="just">
              <a:buFontTx/>
              <a:buChar char="•"/>
            </a:pPr>
            <a:r>
              <a:rPr lang="es-ES_tradnl" sz="2000" b="1">
                <a:solidFill>
                  <a:srgbClr val="660066"/>
                </a:solidFill>
              </a:rPr>
              <a:t> </a:t>
            </a:r>
            <a:r>
              <a:rPr lang="es-ES_tradnl" sz="2400" b="1">
                <a:solidFill>
                  <a:srgbClr val="660066"/>
                </a:solidFill>
              </a:rPr>
              <a:t>Ejercicios de carácter aeróbico después de cargas </a:t>
            </a:r>
            <a:r>
              <a:rPr lang="es-CO" sz="2400" b="1">
                <a:solidFill>
                  <a:srgbClr val="660066"/>
                </a:solidFill>
              </a:rPr>
              <a:t>    </a:t>
            </a:r>
          </a:p>
          <a:p>
            <a:pPr algn="just"/>
            <a:r>
              <a:rPr lang="es-CO" sz="2400" b="1">
                <a:solidFill>
                  <a:srgbClr val="660066"/>
                </a:solidFill>
              </a:rPr>
              <a:t>  </a:t>
            </a:r>
            <a:r>
              <a:rPr lang="es-ES_tradnl" sz="2400" b="1">
                <a:solidFill>
                  <a:srgbClr val="660066"/>
                </a:solidFill>
              </a:rPr>
              <a:t>anaeróbicas alácticas.</a:t>
            </a:r>
          </a:p>
          <a:p>
            <a:pPr algn="just">
              <a:buFontTx/>
              <a:buChar char="•"/>
            </a:pPr>
            <a:r>
              <a:rPr lang="es-ES_tradnl" sz="2400" b="1">
                <a:solidFill>
                  <a:srgbClr val="660066"/>
                </a:solidFill>
              </a:rPr>
              <a:t> Ejercicios de carácter aeróbico después de cargas </a:t>
            </a:r>
            <a:endParaRPr lang="es-CO" sz="2400" b="1">
              <a:solidFill>
                <a:srgbClr val="660066"/>
              </a:solidFill>
            </a:endParaRPr>
          </a:p>
          <a:p>
            <a:pPr algn="just"/>
            <a:r>
              <a:rPr lang="es-CO" sz="2400" b="1">
                <a:solidFill>
                  <a:srgbClr val="660066"/>
                </a:solidFill>
              </a:rPr>
              <a:t>  </a:t>
            </a:r>
            <a:r>
              <a:rPr lang="es-ES_tradnl" sz="2400" b="1">
                <a:solidFill>
                  <a:srgbClr val="660066"/>
                </a:solidFill>
              </a:rPr>
              <a:t>anaeróbicas lácticas de bajo volumen.</a:t>
            </a:r>
          </a:p>
          <a:p>
            <a:pPr algn="just">
              <a:buFontTx/>
              <a:buChar char="•"/>
            </a:pPr>
            <a:r>
              <a:rPr lang="es-ES_tradnl" sz="2400" b="1">
                <a:solidFill>
                  <a:srgbClr val="660066"/>
                </a:solidFill>
              </a:rPr>
              <a:t> Ejercicios anaeróbicos lácticos después de cargas </a:t>
            </a:r>
            <a:endParaRPr lang="es-CO" sz="2400" b="1">
              <a:solidFill>
                <a:srgbClr val="660066"/>
              </a:solidFill>
            </a:endParaRPr>
          </a:p>
          <a:p>
            <a:pPr algn="just"/>
            <a:r>
              <a:rPr lang="es-CO" sz="2400" b="1">
                <a:solidFill>
                  <a:srgbClr val="660066"/>
                </a:solidFill>
              </a:rPr>
              <a:t>  </a:t>
            </a:r>
            <a:r>
              <a:rPr lang="es-ES_tradnl" sz="2400" b="1">
                <a:solidFill>
                  <a:srgbClr val="660066"/>
                </a:solidFill>
              </a:rPr>
              <a:t>anaeróbicas alácticas</a:t>
            </a:r>
            <a:r>
              <a:rPr lang="es-CO" sz="2400" b="1">
                <a:solidFill>
                  <a:srgbClr val="660066"/>
                </a:solidFill>
              </a:rPr>
              <a:t>.</a:t>
            </a:r>
            <a:endParaRPr lang="es-ES_tradnl" sz="2400" b="1">
              <a:solidFill>
                <a:srgbClr val="660066"/>
              </a:solidFill>
            </a:endParaRPr>
          </a:p>
          <a:p>
            <a:pPr algn="just">
              <a:lnSpc>
                <a:spcPct val="120000"/>
              </a:lnSpc>
            </a:pPr>
            <a:endParaRPr lang="es-ES_tradnl" sz="2800" b="1">
              <a:solidFill>
                <a:srgbClr val="660066"/>
              </a:solidFill>
            </a:endParaRP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152400" y="768350"/>
            <a:ext cx="8610600" cy="98425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chemeClr val="hlink"/>
              </a:gs>
              <a:gs pos="100000">
                <a:srgbClr val="66CCFF"/>
              </a:gs>
            </a:gsLst>
            <a:lin ang="0" scaled="1"/>
          </a:gradFill>
          <a:ln w="12700" cap="sq">
            <a:solidFill>
              <a:srgbClr val="660066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3600" b="1">
                <a:solidFill>
                  <a:srgbClr val="660066"/>
                </a:solidFill>
              </a:rPr>
              <a:t>EJEMPLO DE INTERCONEXIÓN DE LAS CARGAS</a:t>
            </a:r>
            <a:endParaRPr lang="es-ES_tradnl" sz="4800" b="1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39624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86868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381000" y="2514600"/>
            <a:ext cx="8267700" cy="36591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endParaRPr lang="es-ES_tradnl" sz="2400" b="1">
              <a:solidFill>
                <a:srgbClr val="660066"/>
              </a:solidFill>
            </a:endParaRPr>
          </a:p>
          <a:p>
            <a:pPr algn="ctr"/>
            <a:r>
              <a:rPr lang="es-ES_tradnl" sz="3200" b="1">
                <a:solidFill>
                  <a:srgbClr val="660066"/>
                </a:solidFill>
              </a:rPr>
              <a:t>INTERCONEXIONES NEGATIVAS</a:t>
            </a:r>
          </a:p>
          <a:p>
            <a:pPr algn="just">
              <a:lnSpc>
                <a:spcPct val="80000"/>
              </a:lnSpc>
            </a:pPr>
            <a:endParaRPr lang="es-ES_tradnl" sz="2400" b="1">
              <a:solidFill>
                <a:srgbClr val="660066"/>
              </a:solidFill>
            </a:endParaRPr>
          </a:p>
          <a:p>
            <a:pPr algn="just">
              <a:lnSpc>
                <a:spcPct val="120000"/>
              </a:lnSpc>
              <a:buFontTx/>
              <a:buChar char="•"/>
            </a:pPr>
            <a:r>
              <a:rPr lang="es-ES_tradnl" sz="2800" b="1">
                <a:solidFill>
                  <a:srgbClr val="660066"/>
                </a:solidFill>
              </a:rPr>
              <a:t> Ejercicios anaeróbicos alácticos después de </a:t>
            </a:r>
            <a:endParaRPr lang="es-CO" sz="2800" b="1">
              <a:solidFill>
                <a:srgbClr val="660066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es-CO" sz="2800" b="1">
                <a:solidFill>
                  <a:srgbClr val="660066"/>
                </a:solidFill>
              </a:rPr>
              <a:t>  </a:t>
            </a:r>
            <a:r>
              <a:rPr lang="es-ES_tradnl" sz="2800" b="1">
                <a:solidFill>
                  <a:srgbClr val="660066"/>
                </a:solidFill>
              </a:rPr>
              <a:t>cargas</a:t>
            </a:r>
            <a:r>
              <a:rPr lang="es-CO" sz="2800" b="1">
                <a:solidFill>
                  <a:srgbClr val="660066"/>
                </a:solidFill>
              </a:rPr>
              <a:t> altas de caracter</a:t>
            </a:r>
            <a:r>
              <a:rPr lang="es-ES_tradnl" sz="2800" b="1">
                <a:solidFill>
                  <a:srgbClr val="660066"/>
                </a:solidFill>
              </a:rPr>
              <a:t> anaeróbicas lácticas</a:t>
            </a:r>
            <a:r>
              <a:rPr lang="es-CO" sz="2800" b="1">
                <a:solidFill>
                  <a:srgbClr val="660066"/>
                </a:solidFill>
              </a:rPr>
              <a:t>. </a:t>
            </a:r>
          </a:p>
          <a:p>
            <a:pPr algn="just">
              <a:lnSpc>
                <a:spcPct val="70000"/>
              </a:lnSpc>
            </a:pPr>
            <a:endParaRPr lang="es-ES_tradnl" sz="2800" b="1">
              <a:solidFill>
                <a:srgbClr val="660066"/>
              </a:solidFill>
            </a:endParaRPr>
          </a:p>
          <a:p>
            <a:pPr algn="just">
              <a:lnSpc>
                <a:spcPct val="120000"/>
              </a:lnSpc>
              <a:buFontTx/>
              <a:buChar char="•"/>
            </a:pPr>
            <a:r>
              <a:rPr lang="es-ES_tradnl" sz="2800" b="1">
                <a:solidFill>
                  <a:srgbClr val="660066"/>
                </a:solidFill>
              </a:rPr>
              <a:t> Ejercicios anaeróbicos lácticos después de </a:t>
            </a:r>
            <a:r>
              <a:rPr lang="es-CO" sz="2800" b="1">
                <a:solidFill>
                  <a:srgbClr val="660066"/>
                </a:solidFill>
              </a:rPr>
              <a:t>  </a:t>
            </a:r>
          </a:p>
          <a:p>
            <a:pPr algn="just">
              <a:lnSpc>
                <a:spcPct val="120000"/>
              </a:lnSpc>
            </a:pPr>
            <a:r>
              <a:rPr lang="es-CO" sz="2800" b="1">
                <a:solidFill>
                  <a:srgbClr val="660066"/>
                </a:solidFill>
              </a:rPr>
              <a:t>  </a:t>
            </a:r>
            <a:r>
              <a:rPr lang="es-ES_tradnl" sz="2800" b="1">
                <a:solidFill>
                  <a:srgbClr val="660066"/>
                </a:solidFill>
              </a:rPr>
              <a:t>cargas aeróbicas de gran volumen</a:t>
            </a:r>
            <a:r>
              <a:rPr lang="es-CO" sz="2800" b="1">
                <a:solidFill>
                  <a:srgbClr val="660066"/>
                </a:solidFill>
              </a:rPr>
              <a:t>.</a:t>
            </a:r>
            <a:endParaRPr lang="es-ES_tradnl" sz="2000" b="1">
              <a:solidFill>
                <a:srgbClr val="660066"/>
              </a:solidFill>
            </a:endParaRP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228600" y="914400"/>
            <a:ext cx="8610600" cy="98425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chemeClr val="hlink"/>
              </a:gs>
              <a:gs pos="100000">
                <a:srgbClr val="66CCFF"/>
              </a:gs>
            </a:gsLst>
            <a:lin ang="0" scaled="1"/>
          </a:gradFill>
          <a:ln w="12700" cap="sq">
            <a:solidFill>
              <a:srgbClr val="660066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3600" b="1">
                <a:solidFill>
                  <a:srgbClr val="660066"/>
                </a:solidFill>
              </a:rPr>
              <a:t>EJEMPLO DE INTERCONEXIÓN DE LAS CARGAS</a:t>
            </a:r>
            <a:endParaRPr lang="es-ES_tradnl" sz="4800" b="1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050"/>
          <p:cNvGrpSpPr>
            <a:grpSpLocks/>
          </p:cNvGrpSpPr>
          <p:nvPr/>
        </p:nvGrpSpPr>
        <p:grpSpPr bwMode="auto">
          <a:xfrm>
            <a:off x="76200" y="609600"/>
            <a:ext cx="8991600" cy="533400"/>
            <a:chOff x="48" y="384"/>
            <a:chExt cx="5664" cy="336"/>
          </a:xfrm>
        </p:grpSpPr>
        <p:sp>
          <p:nvSpPr>
            <p:cNvPr id="37891" name="Rectangle 2051"/>
            <p:cNvSpPr>
              <a:spLocks noChangeArrowheads="1"/>
            </p:cNvSpPr>
            <p:nvPr/>
          </p:nvSpPr>
          <p:spPr bwMode="auto">
            <a:xfrm>
              <a:off x="48" y="384"/>
              <a:ext cx="2297" cy="33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800" b="1">
                  <a:solidFill>
                    <a:srgbClr val="FF0000"/>
                  </a:solidFill>
                </a:rPr>
                <a:t>P. preparatorio</a:t>
              </a:r>
            </a:p>
          </p:txBody>
        </p:sp>
        <p:sp>
          <p:nvSpPr>
            <p:cNvPr id="37892" name="Rectangle 2052"/>
            <p:cNvSpPr>
              <a:spLocks noChangeArrowheads="1"/>
            </p:cNvSpPr>
            <p:nvPr/>
          </p:nvSpPr>
          <p:spPr bwMode="auto">
            <a:xfrm>
              <a:off x="2394" y="384"/>
              <a:ext cx="2295" cy="33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800" b="1">
                  <a:solidFill>
                    <a:srgbClr val="FF0000"/>
                  </a:solidFill>
                </a:rPr>
                <a:t>P. Competitivo</a:t>
              </a:r>
            </a:p>
          </p:txBody>
        </p:sp>
        <p:sp>
          <p:nvSpPr>
            <p:cNvPr id="37893" name="Rectangle 2053"/>
            <p:cNvSpPr>
              <a:spLocks noChangeArrowheads="1"/>
            </p:cNvSpPr>
            <p:nvPr/>
          </p:nvSpPr>
          <p:spPr bwMode="auto">
            <a:xfrm>
              <a:off x="4738" y="384"/>
              <a:ext cx="974" cy="33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800" b="1">
                  <a:solidFill>
                    <a:srgbClr val="FF0000"/>
                  </a:solidFill>
                </a:rPr>
                <a:t>P. Tránsito</a:t>
              </a:r>
            </a:p>
          </p:txBody>
        </p:sp>
      </p:grpSp>
      <p:grpSp>
        <p:nvGrpSpPr>
          <p:cNvPr id="37894" name="Group 2054"/>
          <p:cNvGrpSpPr>
            <a:grpSpLocks/>
          </p:cNvGrpSpPr>
          <p:nvPr/>
        </p:nvGrpSpPr>
        <p:grpSpPr bwMode="auto">
          <a:xfrm>
            <a:off x="76200" y="1752600"/>
            <a:ext cx="8991600" cy="533400"/>
            <a:chOff x="48" y="1008"/>
            <a:chExt cx="5664" cy="336"/>
          </a:xfrm>
        </p:grpSpPr>
        <p:sp>
          <p:nvSpPr>
            <p:cNvPr id="37895" name="Rectangle 2055"/>
            <p:cNvSpPr>
              <a:spLocks noChangeArrowheads="1"/>
            </p:cNvSpPr>
            <p:nvPr/>
          </p:nvSpPr>
          <p:spPr bwMode="auto">
            <a:xfrm>
              <a:off x="48" y="1008"/>
              <a:ext cx="1075" cy="33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800" b="1">
                  <a:solidFill>
                    <a:srgbClr val="0000FF"/>
                  </a:solidFill>
                </a:rPr>
                <a:t>E. General</a:t>
              </a:r>
            </a:p>
          </p:txBody>
        </p:sp>
        <p:sp>
          <p:nvSpPr>
            <p:cNvPr id="37896" name="Rectangle 2056"/>
            <p:cNvSpPr>
              <a:spLocks noChangeArrowheads="1"/>
            </p:cNvSpPr>
            <p:nvPr/>
          </p:nvSpPr>
          <p:spPr bwMode="auto">
            <a:xfrm>
              <a:off x="1200" y="1008"/>
              <a:ext cx="1124" cy="33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800" b="1">
                  <a:solidFill>
                    <a:srgbClr val="0000FF"/>
                  </a:solidFill>
                </a:rPr>
                <a:t>E. Especial</a:t>
              </a:r>
            </a:p>
          </p:txBody>
        </p:sp>
        <p:sp>
          <p:nvSpPr>
            <p:cNvPr id="37897" name="Rectangle 2057"/>
            <p:cNvSpPr>
              <a:spLocks noChangeArrowheads="1"/>
            </p:cNvSpPr>
            <p:nvPr/>
          </p:nvSpPr>
          <p:spPr bwMode="auto">
            <a:xfrm>
              <a:off x="2400" y="1008"/>
              <a:ext cx="1074" cy="33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800" b="1">
                  <a:solidFill>
                    <a:srgbClr val="0000FF"/>
                  </a:solidFill>
                </a:rPr>
                <a:t>E. Precomp</a:t>
              </a:r>
            </a:p>
          </p:txBody>
        </p:sp>
        <p:sp>
          <p:nvSpPr>
            <p:cNvPr id="37898" name="Rectangle 2058"/>
            <p:cNvSpPr>
              <a:spLocks noChangeArrowheads="1"/>
            </p:cNvSpPr>
            <p:nvPr/>
          </p:nvSpPr>
          <p:spPr bwMode="auto">
            <a:xfrm>
              <a:off x="3535" y="1008"/>
              <a:ext cx="1124" cy="33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800" b="1">
                  <a:solidFill>
                    <a:srgbClr val="0000FF"/>
                  </a:solidFill>
                </a:rPr>
                <a:t>E. Competitiv</a:t>
              </a:r>
            </a:p>
          </p:txBody>
        </p:sp>
        <p:sp>
          <p:nvSpPr>
            <p:cNvPr id="37899" name="Rectangle 2059"/>
            <p:cNvSpPr>
              <a:spLocks noChangeArrowheads="1"/>
            </p:cNvSpPr>
            <p:nvPr/>
          </p:nvSpPr>
          <p:spPr bwMode="auto">
            <a:xfrm>
              <a:off x="4738" y="1008"/>
              <a:ext cx="974" cy="33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800" b="1">
                  <a:solidFill>
                    <a:srgbClr val="0000FF"/>
                  </a:solidFill>
                </a:rPr>
                <a:t>E. Tránsito</a:t>
              </a:r>
            </a:p>
          </p:txBody>
        </p:sp>
      </p:grpSp>
      <p:grpSp>
        <p:nvGrpSpPr>
          <p:cNvPr id="37900" name="Group 2060"/>
          <p:cNvGrpSpPr>
            <a:grpSpLocks/>
          </p:cNvGrpSpPr>
          <p:nvPr/>
        </p:nvGrpSpPr>
        <p:grpSpPr bwMode="auto">
          <a:xfrm>
            <a:off x="76200" y="2895600"/>
            <a:ext cx="8991600" cy="1752600"/>
            <a:chOff x="48" y="1632"/>
            <a:chExt cx="5664" cy="1200"/>
          </a:xfrm>
        </p:grpSpPr>
        <p:sp>
          <p:nvSpPr>
            <p:cNvPr id="37901" name="Rectangle 2061"/>
            <p:cNvSpPr>
              <a:spLocks noChangeArrowheads="1"/>
            </p:cNvSpPr>
            <p:nvPr/>
          </p:nvSpPr>
          <p:spPr bwMode="auto">
            <a:xfrm>
              <a:off x="48" y="1632"/>
              <a:ext cx="1075" cy="12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Gral No orient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Gral Orientad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Desarrollo 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Aprendizaje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Competición</a:t>
              </a:r>
            </a:p>
          </p:txBody>
        </p:sp>
        <p:sp>
          <p:nvSpPr>
            <p:cNvPr id="37902" name="Rectangle 2062"/>
            <p:cNvSpPr>
              <a:spLocks noChangeArrowheads="1"/>
            </p:cNvSpPr>
            <p:nvPr/>
          </p:nvSpPr>
          <p:spPr bwMode="auto">
            <a:xfrm>
              <a:off x="1200" y="1632"/>
              <a:ext cx="1124" cy="12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Aprendizaje 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Desarrollo 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Gral Orientad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Simulación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Competición</a:t>
              </a:r>
            </a:p>
          </p:txBody>
        </p:sp>
        <p:sp>
          <p:nvSpPr>
            <p:cNvPr id="37903" name="Rectangle 2063"/>
            <p:cNvSpPr>
              <a:spLocks noChangeArrowheads="1"/>
            </p:cNvSpPr>
            <p:nvPr/>
          </p:nvSpPr>
          <p:spPr bwMode="auto">
            <a:xfrm>
              <a:off x="2400" y="1632"/>
              <a:ext cx="1074" cy="12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Aprendizaje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Simulación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Competición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Gral Orient</a:t>
              </a:r>
            </a:p>
          </p:txBody>
        </p:sp>
        <p:sp>
          <p:nvSpPr>
            <p:cNvPr id="37904" name="Rectangle 2064"/>
            <p:cNvSpPr>
              <a:spLocks noChangeArrowheads="1"/>
            </p:cNvSpPr>
            <p:nvPr/>
          </p:nvSpPr>
          <p:spPr bwMode="auto">
            <a:xfrm>
              <a:off x="3535" y="1632"/>
              <a:ext cx="1124" cy="12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Simulación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Competición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Gral Orient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Gral No orient</a:t>
              </a:r>
            </a:p>
          </p:txBody>
        </p:sp>
        <p:sp>
          <p:nvSpPr>
            <p:cNvPr id="37905" name="Rectangle 2065"/>
            <p:cNvSpPr>
              <a:spLocks noChangeArrowheads="1"/>
            </p:cNvSpPr>
            <p:nvPr/>
          </p:nvSpPr>
          <p:spPr bwMode="auto">
            <a:xfrm>
              <a:off x="4738" y="1632"/>
              <a:ext cx="974" cy="12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Gral No orient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Gral Orientad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Desarrollo 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Aprendizaje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9900"/>
                  </a:solidFill>
                </a:rPr>
                <a:t>Competición</a:t>
              </a:r>
            </a:p>
          </p:txBody>
        </p:sp>
      </p:grpSp>
      <p:sp>
        <p:nvSpPr>
          <p:cNvPr id="37906" name="Rectangle 2066"/>
          <p:cNvSpPr>
            <a:spLocks noChangeArrowheads="1"/>
          </p:cNvSpPr>
          <p:nvPr/>
        </p:nvSpPr>
        <p:spPr bwMode="auto">
          <a:xfrm>
            <a:off x="0" y="12954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400" b="1">
                <a:solidFill>
                  <a:srgbClr val="0000FF"/>
                </a:solidFill>
              </a:rPr>
              <a:t>ETAPAS</a:t>
            </a:r>
            <a:endParaRPr lang="es-ES_tradnl" sz="2400" b="1">
              <a:solidFill>
                <a:srgbClr val="FF0000"/>
              </a:solidFill>
            </a:endParaRPr>
          </a:p>
        </p:txBody>
      </p:sp>
      <p:sp>
        <p:nvSpPr>
          <p:cNvPr id="37907" name="Rectangle 2067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400" b="1">
                <a:solidFill>
                  <a:srgbClr val="FF0000"/>
                </a:solidFill>
              </a:rPr>
              <a:t>PERÍODOS</a:t>
            </a:r>
            <a:endParaRPr lang="es-ES_tradnl" sz="1800" b="1">
              <a:solidFill>
                <a:srgbClr val="FF0000"/>
              </a:solidFill>
            </a:endParaRPr>
          </a:p>
        </p:txBody>
      </p:sp>
      <p:sp>
        <p:nvSpPr>
          <p:cNvPr id="37908" name="Rectangle 2068"/>
          <p:cNvSpPr>
            <a:spLocks noChangeArrowheads="1"/>
          </p:cNvSpPr>
          <p:nvPr/>
        </p:nvSpPr>
        <p:spPr bwMode="auto">
          <a:xfrm>
            <a:off x="0" y="24384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400" b="1">
                <a:solidFill>
                  <a:srgbClr val="009900"/>
                </a:solidFill>
              </a:rPr>
              <a:t>MEDIOS</a:t>
            </a:r>
            <a:endParaRPr lang="es-ES_tradnl" sz="1800" b="1">
              <a:solidFill>
                <a:srgbClr val="009900"/>
              </a:solidFill>
            </a:endParaRPr>
          </a:p>
        </p:txBody>
      </p:sp>
      <p:sp>
        <p:nvSpPr>
          <p:cNvPr id="37909" name="Rectangle 2069"/>
          <p:cNvSpPr>
            <a:spLocks noChangeArrowheads="1"/>
          </p:cNvSpPr>
          <p:nvPr/>
        </p:nvSpPr>
        <p:spPr bwMode="auto">
          <a:xfrm>
            <a:off x="0" y="47244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2400" b="1">
                <a:solidFill>
                  <a:srgbClr val="000000"/>
                </a:solidFill>
              </a:rPr>
              <a:t>MÉTODOS</a:t>
            </a:r>
            <a:endParaRPr lang="es-ES_tradnl" sz="1600" b="1">
              <a:solidFill>
                <a:srgbClr val="000000"/>
              </a:solidFill>
            </a:endParaRPr>
          </a:p>
        </p:txBody>
      </p:sp>
      <p:grpSp>
        <p:nvGrpSpPr>
          <p:cNvPr id="37910" name="Group 2070"/>
          <p:cNvGrpSpPr>
            <a:grpSpLocks/>
          </p:cNvGrpSpPr>
          <p:nvPr/>
        </p:nvGrpSpPr>
        <p:grpSpPr bwMode="auto">
          <a:xfrm>
            <a:off x="76200" y="5181600"/>
            <a:ext cx="8991600" cy="1600200"/>
            <a:chOff x="48" y="3120"/>
            <a:chExt cx="5664" cy="1200"/>
          </a:xfrm>
        </p:grpSpPr>
        <p:sp>
          <p:nvSpPr>
            <p:cNvPr id="37911" name="Rectangle 2071"/>
            <p:cNvSpPr>
              <a:spLocks noChangeArrowheads="1"/>
            </p:cNvSpPr>
            <p:nvPr/>
          </p:nvSpPr>
          <p:spPr bwMode="auto">
            <a:xfrm>
              <a:off x="48" y="3120"/>
              <a:ext cx="1075" cy="12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0000"/>
                  </a:solidFill>
                </a:rPr>
                <a:t>Cont. Invariab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0000"/>
                  </a:solidFill>
                </a:rPr>
                <a:t>Cont. Variable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0000"/>
                  </a:solidFill>
                </a:rPr>
                <a:t>Repetición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0000"/>
                  </a:solidFill>
                </a:rPr>
                <a:t>Juego</a:t>
              </a:r>
            </a:p>
          </p:txBody>
        </p:sp>
        <p:sp>
          <p:nvSpPr>
            <p:cNvPr id="37912" name="Rectangle 2072"/>
            <p:cNvSpPr>
              <a:spLocks noChangeArrowheads="1"/>
            </p:cNvSpPr>
            <p:nvPr/>
          </p:nvSpPr>
          <p:spPr bwMode="auto">
            <a:xfrm>
              <a:off x="1200" y="3120"/>
              <a:ext cx="1124" cy="12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0000"/>
                  </a:solidFill>
                </a:rPr>
                <a:t>Cont. Variable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0000"/>
                  </a:solidFill>
                </a:rPr>
                <a:t>Repetición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0000"/>
                  </a:solidFill>
                </a:rPr>
                <a:t>Intervalos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0000"/>
                  </a:solidFill>
                </a:rPr>
                <a:t>Juego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0000"/>
                  </a:solidFill>
                </a:rPr>
                <a:t>Cont. Invariab</a:t>
              </a:r>
            </a:p>
            <a:p>
              <a:pPr algn="ctr">
                <a:buFontTx/>
                <a:buChar char="•"/>
              </a:pPr>
              <a:endParaRPr lang="es-ES_tradnl" sz="1600" b="1">
                <a:solidFill>
                  <a:srgbClr val="000000"/>
                </a:solidFill>
              </a:endParaRPr>
            </a:p>
          </p:txBody>
        </p:sp>
        <p:sp>
          <p:nvSpPr>
            <p:cNvPr id="37913" name="Rectangle 2073"/>
            <p:cNvSpPr>
              <a:spLocks noChangeArrowheads="1"/>
            </p:cNvSpPr>
            <p:nvPr/>
          </p:nvSpPr>
          <p:spPr bwMode="auto">
            <a:xfrm>
              <a:off x="2400" y="3120"/>
              <a:ext cx="1074" cy="12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0000"/>
                  </a:solidFill>
                </a:rPr>
                <a:t>Intervalos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0000"/>
                  </a:solidFill>
                </a:rPr>
                <a:t>Repetición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0000"/>
                  </a:solidFill>
                </a:rPr>
                <a:t>Juego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0000"/>
                  </a:solidFill>
                </a:rPr>
                <a:t>Competencia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0000"/>
                  </a:solidFill>
                </a:rPr>
                <a:t>Cont. Invariab</a:t>
              </a:r>
            </a:p>
            <a:p>
              <a:pPr algn="ctr">
                <a:buFontTx/>
                <a:buChar char="•"/>
              </a:pPr>
              <a:endParaRPr lang="es-ES_tradnl" sz="1600" b="1">
                <a:solidFill>
                  <a:srgbClr val="000000"/>
                </a:solidFill>
              </a:endParaRPr>
            </a:p>
          </p:txBody>
        </p:sp>
        <p:sp>
          <p:nvSpPr>
            <p:cNvPr id="37914" name="Rectangle 2074"/>
            <p:cNvSpPr>
              <a:spLocks noChangeArrowheads="1"/>
            </p:cNvSpPr>
            <p:nvPr/>
          </p:nvSpPr>
          <p:spPr bwMode="auto">
            <a:xfrm>
              <a:off x="3535" y="3120"/>
              <a:ext cx="1124" cy="12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0000"/>
                  </a:solidFill>
                </a:rPr>
                <a:t>Juego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0000"/>
                  </a:solidFill>
                </a:rPr>
                <a:t>Competencia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0000"/>
                  </a:solidFill>
                </a:rPr>
                <a:t>Intervalos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0000"/>
                  </a:solidFill>
                </a:rPr>
                <a:t>Cont. Invariab</a:t>
              </a:r>
            </a:p>
          </p:txBody>
        </p:sp>
        <p:sp>
          <p:nvSpPr>
            <p:cNvPr id="37915" name="Rectangle 2075"/>
            <p:cNvSpPr>
              <a:spLocks noChangeArrowheads="1"/>
            </p:cNvSpPr>
            <p:nvPr/>
          </p:nvSpPr>
          <p:spPr bwMode="auto">
            <a:xfrm>
              <a:off x="4738" y="3120"/>
              <a:ext cx="974" cy="12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0000"/>
                  </a:solidFill>
                </a:rPr>
                <a:t>Cont. Invariab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0000"/>
                  </a:solidFill>
                </a:rPr>
                <a:t>Cont. Variable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0000"/>
                  </a:solidFill>
                </a:rPr>
                <a:t>Repetición</a:t>
              </a:r>
            </a:p>
            <a:p>
              <a:pPr algn="ctr">
                <a:buFontTx/>
                <a:buChar char="•"/>
              </a:pPr>
              <a:r>
                <a:rPr lang="es-ES_tradnl" sz="1600" b="1">
                  <a:solidFill>
                    <a:srgbClr val="000000"/>
                  </a:solidFill>
                </a:rPr>
                <a:t>Juego</a:t>
              </a:r>
            </a:p>
          </p:txBody>
        </p:sp>
      </p:grpSp>
      <p:cxnSp>
        <p:nvCxnSpPr>
          <p:cNvPr id="37916" name="AutoShape 2076"/>
          <p:cNvCxnSpPr>
            <a:cxnSpLocks noChangeShapeType="1"/>
            <a:stCxn id="37891" idx="2"/>
            <a:endCxn id="37895" idx="0"/>
          </p:cNvCxnSpPr>
          <p:nvPr/>
        </p:nvCxnSpPr>
        <p:spPr bwMode="auto">
          <a:xfrm flipH="1">
            <a:off x="930275" y="1143000"/>
            <a:ext cx="969963" cy="6096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7917" name="AutoShape 2077"/>
          <p:cNvCxnSpPr>
            <a:cxnSpLocks noChangeShapeType="1"/>
            <a:stCxn id="37891" idx="2"/>
            <a:endCxn id="37896" idx="0"/>
          </p:cNvCxnSpPr>
          <p:nvPr/>
        </p:nvCxnSpPr>
        <p:spPr bwMode="auto">
          <a:xfrm>
            <a:off x="1900238" y="1143000"/>
            <a:ext cx="896937" cy="6096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7918" name="AutoShape 2078"/>
          <p:cNvCxnSpPr>
            <a:cxnSpLocks noChangeShapeType="1"/>
            <a:stCxn id="37892" idx="2"/>
            <a:endCxn id="37897" idx="0"/>
          </p:cNvCxnSpPr>
          <p:nvPr/>
        </p:nvCxnSpPr>
        <p:spPr bwMode="auto">
          <a:xfrm flipH="1">
            <a:off x="4662488" y="1143000"/>
            <a:ext cx="960437" cy="6096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7919" name="AutoShape 2079"/>
          <p:cNvCxnSpPr>
            <a:cxnSpLocks noChangeShapeType="1"/>
            <a:stCxn id="37892" idx="2"/>
            <a:endCxn id="37898" idx="0"/>
          </p:cNvCxnSpPr>
          <p:nvPr/>
        </p:nvCxnSpPr>
        <p:spPr bwMode="auto">
          <a:xfrm>
            <a:off x="5622925" y="1143000"/>
            <a:ext cx="881063" cy="6096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7920" name="AutoShape 2080"/>
          <p:cNvCxnSpPr>
            <a:cxnSpLocks noChangeShapeType="1"/>
            <a:stCxn id="37893" idx="2"/>
            <a:endCxn id="37899" idx="0"/>
          </p:cNvCxnSpPr>
          <p:nvPr/>
        </p:nvCxnSpPr>
        <p:spPr bwMode="auto">
          <a:xfrm>
            <a:off x="8294688" y="1143000"/>
            <a:ext cx="0" cy="6096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7921" name="AutoShape 2081"/>
          <p:cNvCxnSpPr>
            <a:cxnSpLocks noChangeShapeType="1"/>
            <a:stCxn id="37895" idx="2"/>
            <a:endCxn id="37901" idx="0"/>
          </p:cNvCxnSpPr>
          <p:nvPr/>
        </p:nvCxnSpPr>
        <p:spPr bwMode="auto">
          <a:xfrm>
            <a:off x="930275" y="2286000"/>
            <a:ext cx="0" cy="6096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7922" name="AutoShape 2082"/>
          <p:cNvCxnSpPr>
            <a:cxnSpLocks noChangeShapeType="1"/>
            <a:stCxn id="37901" idx="2"/>
            <a:endCxn id="37911" idx="0"/>
          </p:cNvCxnSpPr>
          <p:nvPr/>
        </p:nvCxnSpPr>
        <p:spPr bwMode="auto">
          <a:xfrm>
            <a:off x="930275" y="4648200"/>
            <a:ext cx="0" cy="5334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7923" name="AutoShape 2083"/>
          <p:cNvCxnSpPr>
            <a:cxnSpLocks noChangeShapeType="1"/>
            <a:stCxn id="37902" idx="2"/>
            <a:endCxn id="37912" idx="0"/>
          </p:cNvCxnSpPr>
          <p:nvPr/>
        </p:nvCxnSpPr>
        <p:spPr bwMode="auto">
          <a:xfrm>
            <a:off x="2797175" y="4648200"/>
            <a:ext cx="0" cy="5334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7924" name="AutoShape 2084"/>
          <p:cNvCxnSpPr>
            <a:cxnSpLocks noChangeShapeType="1"/>
            <a:stCxn id="37896" idx="2"/>
            <a:endCxn id="37902" idx="0"/>
          </p:cNvCxnSpPr>
          <p:nvPr/>
        </p:nvCxnSpPr>
        <p:spPr bwMode="auto">
          <a:xfrm>
            <a:off x="2797175" y="2286000"/>
            <a:ext cx="0" cy="6096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7925" name="AutoShape 2085"/>
          <p:cNvCxnSpPr>
            <a:cxnSpLocks noChangeShapeType="1"/>
            <a:stCxn id="37897" idx="2"/>
            <a:endCxn id="37903" idx="0"/>
          </p:cNvCxnSpPr>
          <p:nvPr/>
        </p:nvCxnSpPr>
        <p:spPr bwMode="auto">
          <a:xfrm>
            <a:off x="4662488" y="2286000"/>
            <a:ext cx="0" cy="6096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7926" name="AutoShape 2086"/>
          <p:cNvCxnSpPr>
            <a:cxnSpLocks noChangeShapeType="1"/>
            <a:stCxn id="37903" idx="2"/>
            <a:endCxn id="37913" idx="0"/>
          </p:cNvCxnSpPr>
          <p:nvPr/>
        </p:nvCxnSpPr>
        <p:spPr bwMode="auto">
          <a:xfrm>
            <a:off x="4662488" y="4648200"/>
            <a:ext cx="0" cy="5334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7927" name="AutoShape 2087"/>
          <p:cNvCxnSpPr>
            <a:cxnSpLocks noChangeShapeType="1"/>
            <a:stCxn id="37898" idx="2"/>
            <a:endCxn id="37904" idx="0"/>
          </p:cNvCxnSpPr>
          <p:nvPr/>
        </p:nvCxnSpPr>
        <p:spPr bwMode="auto">
          <a:xfrm>
            <a:off x="6503988" y="2286000"/>
            <a:ext cx="0" cy="6096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7928" name="AutoShape 2088"/>
          <p:cNvCxnSpPr>
            <a:cxnSpLocks noChangeShapeType="1"/>
            <a:stCxn id="37899" idx="2"/>
            <a:endCxn id="37905" idx="0"/>
          </p:cNvCxnSpPr>
          <p:nvPr/>
        </p:nvCxnSpPr>
        <p:spPr bwMode="auto">
          <a:xfrm>
            <a:off x="8294688" y="2286000"/>
            <a:ext cx="0" cy="6096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7929" name="AutoShape 2089"/>
          <p:cNvCxnSpPr>
            <a:cxnSpLocks noChangeShapeType="1"/>
            <a:stCxn id="37904" idx="2"/>
            <a:endCxn id="37914" idx="0"/>
          </p:cNvCxnSpPr>
          <p:nvPr/>
        </p:nvCxnSpPr>
        <p:spPr bwMode="auto">
          <a:xfrm>
            <a:off x="6503988" y="4648200"/>
            <a:ext cx="0" cy="5334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7930" name="AutoShape 2090"/>
          <p:cNvCxnSpPr>
            <a:cxnSpLocks noChangeShapeType="1"/>
            <a:stCxn id="37905" idx="2"/>
            <a:endCxn id="37915" idx="0"/>
          </p:cNvCxnSpPr>
          <p:nvPr/>
        </p:nvCxnSpPr>
        <p:spPr bwMode="auto">
          <a:xfrm>
            <a:off x="8294688" y="4648200"/>
            <a:ext cx="0" cy="5334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39624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86868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914400" y="673100"/>
            <a:ext cx="7239000" cy="10795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chemeClr val="hlink"/>
              </a:gs>
              <a:gs pos="100000">
                <a:srgbClr val="66CCFF"/>
              </a:gs>
            </a:gsLst>
            <a:lin ang="0" scaled="1"/>
          </a:gradFill>
          <a:ln w="12700" cap="sq">
            <a:solidFill>
              <a:srgbClr val="660066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>
                <a:solidFill>
                  <a:srgbClr val="660066"/>
                </a:solidFill>
              </a:rPr>
              <a:t>EJEMPLO DE INTERCONEXIÓN DE LAS CARGAS EN LA SESIÓN</a:t>
            </a:r>
            <a:endParaRPr lang="es-ES_tradnl" b="1">
              <a:solidFill>
                <a:srgbClr val="660066"/>
              </a:solidFill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762000" y="2714625"/>
            <a:ext cx="7391400" cy="4371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es-ES_tradnl" sz="2800" b="1">
                <a:solidFill>
                  <a:srgbClr val="660066"/>
                </a:solidFill>
              </a:rPr>
              <a:t>Al principio de la sesión se deben realizar ejercicios cuya     eficiencia requiere un estado psicofisico de reposo:</a:t>
            </a:r>
            <a:endParaRPr lang="es-CO" sz="2800" b="1">
              <a:solidFill>
                <a:srgbClr val="660066"/>
              </a:solidFill>
            </a:endParaRPr>
          </a:p>
          <a:p>
            <a:pPr algn="just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endParaRPr lang="es-ES_tradnl" sz="2800" b="1">
              <a:solidFill>
                <a:srgbClr val="660066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s-ES_tradnl" sz="2400" b="1">
                <a:solidFill>
                  <a:srgbClr val="660066"/>
                </a:solidFill>
              </a:rPr>
              <a:t>Ejercicios de velocidad.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s-ES_tradnl" sz="2400" b="1">
                <a:solidFill>
                  <a:srgbClr val="660066"/>
                </a:solidFill>
              </a:rPr>
              <a:t>Ejercicios de coordinación.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s-ES_tradnl" sz="2400" b="1">
                <a:solidFill>
                  <a:srgbClr val="660066"/>
                </a:solidFill>
              </a:rPr>
              <a:t>Ejercicios de fuerza máxima.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s-ES_tradnl" sz="2400" b="1">
                <a:solidFill>
                  <a:srgbClr val="660066"/>
                </a:solidFill>
              </a:rPr>
              <a:t>Ejercicios de fuerza explosiva.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s-ES_tradnl" sz="2800">
              <a:solidFill>
                <a:srgbClr val="660066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s-ES_tradnl" sz="2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39624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86868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914400" y="673100"/>
            <a:ext cx="7239000" cy="10795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50000">
                <a:schemeClr val="hlink"/>
              </a:gs>
              <a:gs pos="100000">
                <a:srgbClr val="66CCFF"/>
              </a:gs>
            </a:gsLst>
            <a:lin ang="0" scaled="1"/>
          </a:gradFill>
          <a:ln w="12700" cap="sq">
            <a:solidFill>
              <a:srgbClr val="660066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>
                <a:solidFill>
                  <a:srgbClr val="660066"/>
                </a:solidFill>
              </a:rPr>
              <a:t>EJEMPLO DE INTERCONEXIÓN DE LAS CARGAS EN LA SESIÓN</a:t>
            </a:r>
            <a:endParaRPr lang="es-ES_tradnl" b="1">
              <a:solidFill>
                <a:srgbClr val="660066"/>
              </a:solidFill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685800" y="2438400"/>
            <a:ext cx="7696200" cy="5038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ES_tradnl" sz="2800" b="1">
                <a:solidFill>
                  <a:srgbClr val="660066"/>
                </a:solidFill>
              </a:rPr>
              <a:t>A continuación se ejecutan ejercicios cuya eficacia se basa en la recuperación incompleta: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s-ES_tradnl" sz="2400" b="1">
                <a:solidFill>
                  <a:srgbClr val="660066"/>
                </a:solidFill>
              </a:rPr>
              <a:t>Resistencia a la fuerza.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s-ES_tradnl" sz="2400" b="1">
                <a:solidFill>
                  <a:srgbClr val="660066"/>
                </a:solidFill>
              </a:rPr>
              <a:t>Resistencia a la velocidad.</a:t>
            </a:r>
            <a:endParaRPr lang="es-ES_tradnl" sz="3200" b="1">
              <a:solidFill>
                <a:srgbClr val="660066"/>
              </a:solidFill>
            </a:endParaRPr>
          </a:p>
          <a:p>
            <a:pPr algn="just"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ES_tradnl" sz="2800" b="1">
                <a:solidFill>
                  <a:srgbClr val="660066"/>
                </a:solidFill>
              </a:rPr>
              <a:t>Para terminar se realizaran ejercicios que favorecen  el      desarrollo de la resistencia general.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s-ES_tradnl" sz="2800" b="1">
              <a:solidFill>
                <a:srgbClr val="660066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s-ES_tradnl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 b="1">
                <a:solidFill>
                  <a:schemeClr val="bg1"/>
                </a:solidFill>
                <a:latin typeface="Arial" charset="0"/>
              </a:rPr>
              <a:t>CARGA DE ENTRENAMIENTO</a:t>
            </a:r>
            <a:endParaRPr lang="es-ES_tradnl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sz="2800" b="1">
                <a:solidFill>
                  <a:schemeClr val="bg1"/>
                </a:solidFill>
                <a:latin typeface="Arial" charset="0"/>
              </a:rPr>
              <a:t>CARGA</a:t>
            </a:r>
            <a:endParaRPr lang="es-ES_tradnl" sz="2800" b="1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endParaRPr lang="es-ES_tradnl" sz="2800" b="1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endParaRPr lang="es-ES_tradnl" sz="2800" b="1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endParaRPr lang="es-ES_tradnl" sz="2800" b="1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es-ES_tradnl" sz="2800" b="1">
                <a:solidFill>
                  <a:schemeClr val="bg1"/>
                </a:solidFill>
                <a:latin typeface="Arial" charset="0"/>
              </a:rPr>
              <a:t>FÍSICA      PSICOLÓGICA      COGNITIVA</a:t>
            </a:r>
            <a:endParaRPr lang="es-ES_tradnl" sz="2800" b="1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38200" y="4648200"/>
            <a:ext cx="1676400" cy="609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743200" y="4648200"/>
            <a:ext cx="2743200" cy="609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715000" y="4648200"/>
            <a:ext cx="2362200" cy="609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cxnSp>
        <p:nvCxnSpPr>
          <p:cNvPr id="3082" name="AutoShape 10"/>
          <p:cNvCxnSpPr>
            <a:cxnSpLocks noChangeShapeType="1"/>
            <a:stCxn id="3085" idx="2"/>
            <a:endCxn id="3078" idx="0"/>
          </p:cNvCxnSpPr>
          <p:nvPr/>
        </p:nvCxnSpPr>
        <p:spPr bwMode="auto">
          <a:xfrm flipH="1">
            <a:off x="1676400" y="3678238"/>
            <a:ext cx="3008313" cy="969962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  <p:cxnSp>
        <p:nvCxnSpPr>
          <p:cNvPr id="3083" name="AutoShape 11"/>
          <p:cNvCxnSpPr>
            <a:cxnSpLocks noChangeShapeType="1"/>
            <a:stCxn id="3085" idx="2"/>
            <a:endCxn id="3079" idx="0"/>
          </p:cNvCxnSpPr>
          <p:nvPr/>
        </p:nvCxnSpPr>
        <p:spPr bwMode="auto">
          <a:xfrm flipH="1">
            <a:off x="4114800" y="3678238"/>
            <a:ext cx="569913" cy="969962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  <p:cxnSp>
        <p:nvCxnSpPr>
          <p:cNvPr id="3084" name="AutoShape 12"/>
          <p:cNvCxnSpPr>
            <a:cxnSpLocks noChangeShapeType="1"/>
            <a:endCxn id="3080" idx="0"/>
          </p:cNvCxnSpPr>
          <p:nvPr/>
        </p:nvCxnSpPr>
        <p:spPr bwMode="auto">
          <a:xfrm>
            <a:off x="4572000" y="3733800"/>
            <a:ext cx="2324100" cy="914400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3733800" y="2209800"/>
            <a:ext cx="1900238" cy="1595438"/>
          </a:xfrm>
          <a:prstGeom prst="flowChartMultidocumen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 b="1" dirty="0">
                <a:solidFill>
                  <a:schemeClr val="tx1"/>
                </a:solidFill>
                <a:latin typeface="Arial" charset="0"/>
              </a:rPr>
              <a:t>CARGA DE ENTRENAMIENTO</a:t>
            </a:r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sz="2800" b="1">
                <a:latin typeface="Arial" charset="0"/>
              </a:rPr>
              <a:t>CARGA</a:t>
            </a:r>
            <a:endParaRPr lang="es-ES_tradnl" sz="2800" b="1"/>
          </a:p>
          <a:p>
            <a:pPr algn="ctr">
              <a:buFontTx/>
              <a:buNone/>
            </a:pPr>
            <a:endParaRPr lang="es-ES_tradnl" sz="2800" b="1"/>
          </a:p>
          <a:p>
            <a:pPr algn="ctr">
              <a:buFontTx/>
              <a:buNone/>
            </a:pPr>
            <a:endParaRPr lang="es-ES_tradnl" sz="2800" b="1"/>
          </a:p>
          <a:p>
            <a:pPr algn="ctr">
              <a:buFontTx/>
              <a:buNone/>
            </a:pPr>
            <a:endParaRPr lang="es-ES_tradnl" sz="2800" b="1"/>
          </a:p>
          <a:p>
            <a:pPr algn="ctr">
              <a:buFontTx/>
              <a:buNone/>
            </a:pPr>
            <a:r>
              <a:rPr lang="es-ES_tradnl" sz="2800" b="1">
                <a:latin typeface="Arial" charset="0"/>
              </a:rPr>
              <a:t>ENTRENAMIENTO      COMPETICIÓN</a:t>
            </a:r>
            <a:endParaRPr lang="es-ES_tradnl" sz="2800" b="1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219200" y="4648200"/>
            <a:ext cx="3581400" cy="609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029200" y="4648200"/>
            <a:ext cx="2895600" cy="609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cxnSp>
        <p:nvCxnSpPr>
          <p:cNvPr id="4103" name="AutoShape 7"/>
          <p:cNvCxnSpPr>
            <a:cxnSpLocks noChangeShapeType="1"/>
            <a:stCxn id="4106" idx="2"/>
            <a:endCxn id="4100" idx="0"/>
          </p:cNvCxnSpPr>
          <p:nvPr/>
        </p:nvCxnSpPr>
        <p:spPr bwMode="auto">
          <a:xfrm flipH="1">
            <a:off x="3009900" y="3678238"/>
            <a:ext cx="1674813" cy="969962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5" name="AutoShape 9"/>
          <p:cNvCxnSpPr>
            <a:cxnSpLocks noChangeShapeType="1"/>
            <a:stCxn id="4106" idx="2"/>
            <a:endCxn id="4102" idx="0"/>
          </p:cNvCxnSpPr>
          <p:nvPr/>
        </p:nvCxnSpPr>
        <p:spPr bwMode="auto">
          <a:xfrm>
            <a:off x="4684713" y="3678238"/>
            <a:ext cx="1792287" cy="969962"/>
          </a:xfrm>
          <a:prstGeom prst="straightConnector1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</p:cxn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3733800" y="2209800"/>
            <a:ext cx="1900238" cy="1595438"/>
          </a:xfrm>
          <a:prstGeom prst="flowChartMultidocumen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14400" y="935038"/>
            <a:ext cx="7391400" cy="58896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>
                <a:solidFill>
                  <a:srgbClr val="000099"/>
                </a:solidFill>
              </a:rPr>
              <a:t>CARACTERISTICAS DE LA CARGA</a:t>
            </a:r>
            <a:endParaRPr lang="es-ES_tradnl" sz="3200" b="1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5166" name="Group 46"/>
          <p:cNvGrpSpPr>
            <a:grpSpLocks/>
          </p:cNvGrpSpPr>
          <p:nvPr/>
        </p:nvGrpSpPr>
        <p:grpSpPr bwMode="auto">
          <a:xfrm>
            <a:off x="76200" y="2870200"/>
            <a:ext cx="8915400" cy="3094038"/>
            <a:chOff x="48" y="1296"/>
            <a:chExt cx="5616" cy="1949"/>
          </a:xfrm>
        </p:grpSpPr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48" y="1296"/>
              <a:ext cx="864" cy="237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800" b="1">
                  <a:solidFill>
                    <a:srgbClr val="000099"/>
                  </a:solidFill>
                </a:rPr>
                <a:t>Carácter</a:t>
              </a:r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2448" y="1296"/>
              <a:ext cx="864" cy="237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1800" b="1">
                  <a:solidFill>
                    <a:srgbClr val="000099"/>
                  </a:solidFill>
                </a:rPr>
                <a:t>Finalidad</a:t>
              </a:r>
              <a:endParaRPr lang="es-ES_tradnl" sz="1400">
                <a:solidFill>
                  <a:srgbClr val="000099"/>
                </a:solidFill>
              </a:endParaRPr>
            </a:p>
          </p:txBody>
        </p: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3456" y="1296"/>
              <a:ext cx="1200" cy="4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2000" b="1">
                  <a:solidFill>
                    <a:srgbClr val="000099"/>
                  </a:solidFill>
                </a:rPr>
                <a:t>Nivel de Coordinación</a:t>
              </a:r>
              <a:endParaRPr lang="es-ES_tradnl" sz="1800">
                <a:solidFill>
                  <a:srgbClr val="000099"/>
                </a:solidFill>
              </a:endParaRPr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4800" y="1296"/>
              <a:ext cx="720" cy="21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600" b="1">
                  <a:solidFill>
                    <a:srgbClr val="000099"/>
                  </a:solidFill>
                </a:rPr>
                <a:t>Magnitud</a:t>
              </a:r>
            </a:p>
          </p:txBody>
        </p:sp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>
              <a:off x="1104" y="1296"/>
              <a:ext cx="1104" cy="237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800" b="1">
                  <a:solidFill>
                    <a:srgbClr val="000099"/>
                  </a:solidFill>
                </a:rPr>
                <a:t>Especificidad</a:t>
              </a:r>
            </a:p>
          </p:txBody>
        </p:sp>
        <p:sp>
          <p:nvSpPr>
            <p:cNvPr id="5139" name="Text Box 19"/>
            <p:cNvSpPr txBox="1">
              <a:spLocks noChangeArrowheads="1"/>
            </p:cNvSpPr>
            <p:nvPr/>
          </p:nvSpPr>
          <p:spPr bwMode="auto">
            <a:xfrm>
              <a:off x="48" y="1968"/>
              <a:ext cx="864" cy="8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s-ES_tradnl" sz="2000" b="1">
                  <a:solidFill>
                    <a:srgbClr val="000099"/>
                  </a:solidFill>
                </a:rPr>
                <a:t>Externa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endParaRPr lang="es-ES_tradnl" sz="2000" b="1">
                <a:solidFill>
                  <a:srgbClr val="000099"/>
                </a:solidFill>
              </a:endParaRP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s-ES_tradnl" sz="2000" b="1">
                  <a:solidFill>
                    <a:srgbClr val="000099"/>
                  </a:solidFill>
                </a:rPr>
                <a:t>Interna</a:t>
              </a:r>
            </a:p>
          </p:txBody>
        </p: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1104" y="1968"/>
              <a:ext cx="1056" cy="8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buFontTx/>
                <a:buChar char="•"/>
              </a:pPr>
              <a:r>
                <a:rPr lang="es-ES_tradnl" sz="2000" b="1">
                  <a:solidFill>
                    <a:srgbClr val="000099"/>
                  </a:solidFill>
                </a:rPr>
                <a:t>No específica</a:t>
              </a:r>
            </a:p>
            <a:p>
              <a:pPr algn="ctr">
                <a:buFontTx/>
                <a:buChar char="•"/>
              </a:pPr>
              <a:endParaRPr lang="es-ES_tradnl" sz="2000" b="1">
                <a:solidFill>
                  <a:srgbClr val="000099"/>
                </a:solidFill>
              </a:endParaRPr>
            </a:p>
            <a:p>
              <a:pPr algn="ctr">
                <a:buFontTx/>
                <a:buChar char="•"/>
              </a:pPr>
              <a:r>
                <a:rPr lang="es-ES_tradnl" sz="2000" b="1">
                  <a:solidFill>
                    <a:srgbClr val="000099"/>
                  </a:solidFill>
                </a:rPr>
                <a:t>Específica</a:t>
              </a:r>
            </a:p>
          </p:txBody>
        </p:sp>
        <p:sp>
          <p:nvSpPr>
            <p:cNvPr id="5145" name="Text Box 25"/>
            <p:cNvSpPr txBox="1">
              <a:spLocks noChangeArrowheads="1"/>
            </p:cNvSpPr>
            <p:nvPr/>
          </p:nvSpPr>
          <p:spPr bwMode="auto">
            <a:xfrm>
              <a:off x="2352" y="1969"/>
              <a:ext cx="1104" cy="123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  <a:buFontTx/>
                <a:buChar char="•"/>
              </a:pPr>
              <a:r>
                <a:rPr lang="es-ES_tradnl" sz="2000" b="1">
                  <a:solidFill>
                    <a:srgbClr val="000099"/>
                  </a:solidFill>
                </a:rPr>
                <a:t>Aeróbica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buFontTx/>
                <a:buChar char="•"/>
              </a:pPr>
              <a:r>
                <a:rPr lang="es-ES_tradnl" sz="2000" b="1">
                  <a:solidFill>
                    <a:srgbClr val="000099"/>
                  </a:solidFill>
                </a:rPr>
                <a:t>Anaérobica Aláctica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  <a:buFontTx/>
                <a:buChar char="•"/>
              </a:pPr>
              <a:r>
                <a:rPr lang="es-ES_tradnl" sz="2000" b="1">
                  <a:solidFill>
                    <a:srgbClr val="000099"/>
                  </a:solidFill>
                </a:rPr>
                <a:t>Anaeróbica</a:t>
              </a:r>
            </a:p>
            <a:p>
              <a:pPr algn="ctr">
                <a:lnSpc>
                  <a:spcPct val="40000"/>
                </a:lnSpc>
                <a:spcBef>
                  <a:spcPct val="50000"/>
                </a:spcBef>
              </a:pPr>
              <a:r>
                <a:rPr lang="es-ES_tradnl" sz="2000" b="1">
                  <a:solidFill>
                    <a:srgbClr val="000099"/>
                  </a:solidFill>
                </a:rPr>
                <a:t>Láctica</a:t>
              </a:r>
            </a:p>
            <a:p>
              <a:pPr algn="ctr">
                <a:lnSpc>
                  <a:spcPct val="0"/>
                </a:lnSpc>
                <a:spcBef>
                  <a:spcPct val="50000"/>
                </a:spcBef>
              </a:pPr>
              <a:endParaRPr lang="es-ES_tradnl" sz="2000" b="1">
                <a:solidFill>
                  <a:srgbClr val="000099"/>
                </a:solidFill>
              </a:endParaRPr>
            </a:p>
            <a:p>
              <a:pPr algn="ctr">
                <a:lnSpc>
                  <a:spcPct val="40000"/>
                </a:lnSpc>
                <a:spcBef>
                  <a:spcPct val="50000"/>
                </a:spcBef>
                <a:buFontTx/>
                <a:buChar char="•"/>
              </a:pPr>
              <a:r>
                <a:rPr lang="es-ES_tradnl" sz="2000" b="1">
                  <a:solidFill>
                    <a:srgbClr val="000099"/>
                  </a:solidFill>
                </a:rPr>
                <a:t>Mixta</a:t>
              </a:r>
            </a:p>
          </p:txBody>
        </p:sp>
        <p:sp>
          <p:nvSpPr>
            <p:cNvPr id="5147" name="Text Box 27"/>
            <p:cNvSpPr txBox="1">
              <a:spLocks noChangeArrowheads="1"/>
            </p:cNvSpPr>
            <p:nvPr/>
          </p:nvSpPr>
          <p:spPr bwMode="auto">
            <a:xfrm>
              <a:off x="3696" y="1968"/>
              <a:ext cx="816" cy="8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s-ES_tradnl" sz="2000" b="1">
                  <a:solidFill>
                    <a:srgbClr val="000099"/>
                  </a:solidFill>
                </a:rPr>
                <a:t>Alto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s-ES_tradnl" sz="2000" b="1">
                  <a:solidFill>
                    <a:srgbClr val="000099"/>
                  </a:solidFill>
                </a:rPr>
                <a:t>Medio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s-ES_tradnl" sz="2000" b="1">
                  <a:solidFill>
                    <a:srgbClr val="000099"/>
                  </a:solidFill>
                </a:rPr>
                <a:t>Escaso</a:t>
              </a:r>
            </a:p>
          </p:txBody>
        </p:sp>
        <p:sp>
          <p:nvSpPr>
            <p:cNvPr id="5148" name="Text Box 28"/>
            <p:cNvSpPr txBox="1">
              <a:spLocks noChangeArrowheads="1"/>
            </p:cNvSpPr>
            <p:nvPr/>
          </p:nvSpPr>
          <p:spPr bwMode="auto">
            <a:xfrm>
              <a:off x="4656" y="1968"/>
              <a:ext cx="1008" cy="1277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s-ES_tradnl" sz="1800" b="1">
                  <a:solidFill>
                    <a:srgbClr val="000099"/>
                  </a:solidFill>
                </a:rPr>
                <a:t>Máxima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s-ES_tradnl" sz="1800" b="1">
                  <a:solidFill>
                    <a:srgbClr val="000099"/>
                  </a:solidFill>
                </a:rPr>
                <a:t>Submáxima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s-ES_tradnl" sz="1800" b="1">
                  <a:solidFill>
                    <a:srgbClr val="000099"/>
                  </a:solidFill>
                </a:rPr>
                <a:t>Alta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s-ES_tradnl" sz="1800" b="1">
                  <a:solidFill>
                    <a:srgbClr val="000099"/>
                  </a:solidFill>
                </a:rPr>
                <a:t>Media 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s-ES_tradnl" sz="1800" b="1">
                  <a:solidFill>
                    <a:srgbClr val="000099"/>
                  </a:solidFill>
                </a:rPr>
                <a:t>Baja</a:t>
              </a:r>
            </a:p>
          </p:txBody>
        </p:sp>
        <p:cxnSp>
          <p:nvCxnSpPr>
            <p:cNvPr id="5149" name="AutoShape 29"/>
            <p:cNvCxnSpPr>
              <a:cxnSpLocks noChangeShapeType="1"/>
              <a:stCxn id="5126" idx="2"/>
            </p:cNvCxnSpPr>
            <p:nvPr/>
          </p:nvCxnSpPr>
          <p:spPr bwMode="auto">
            <a:xfrm>
              <a:off x="480" y="1533"/>
              <a:ext cx="0" cy="387"/>
            </a:xfrm>
            <a:prstGeom prst="straightConnector1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>
              <a:off x="1584" y="1536"/>
              <a:ext cx="0" cy="384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54" name="Line 34"/>
            <p:cNvSpPr>
              <a:spLocks noChangeShapeType="1"/>
            </p:cNvSpPr>
            <p:nvPr/>
          </p:nvSpPr>
          <p:spPr bwMode="auto">
            <a:xfrm>
              <a:off x="2880" y="1536"/>
              <a:ext cx="0" cy="384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>
              <a:off x="4032" y="1776"/>
              <a:ext cx="0" cy="19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58" name="Line 38"/>
            <p:cNvSpPr>
              <a:spLocks noChangeShapeType="1"/>
            </p:cNvSpPr>
            <p:nvPr/>
          </p:nvSpPr>
          <p:spPr bwMode="auto">
            <a:xfrm>
              <a:off x="5136" y="1536"/>
              <a:ext cx="0" cy="432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5168" name="Line 48"/>
          <p:cNvSpPr>
            <a:spLocks noChangeShapeType="1"/>
          </p:cNvSpPr>
          <p:nvPr/>
        </p:nvSpPr>
        <p:spPr bwMode="auto">
          <a:xfrm>
            <a:off x="685800" y="2286000"/>
            <a:ext cx="7391400" cy="0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69" name="Line 49"/>
          <p:cNvSpPr>
            <a:spLocks noChangeShapeType="1"/>
          </p:cNvSpPr>
          <p:nvPr/>
        </p:nvSpPr>
        <p:spPr bwMode="auto">
          <a:xfrm>
            <a:off x="685800" y="2286000"/>
            <a:ext cx="0" cy="609600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70" name="Line 50"/>
          <p:cNvSpPr>
            <a:spLocks noChangeShapeType="1"/>
          </p:cNvSpPr>
          <p:nvPr/>
        </p:nvSpPr>
        <p:spPr bwMode="auto">
          <a:xfrm>
            <a:off x="2667000" y="2286000"/>
            <a:ext cx="0" cy="609600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71" name="Line 51"/>
          <p:cNvSpPr>
            <a:spLocks noChangeShapeType="1"/>
          </p:cNvSpPr>
          <p:nvPr/>
        </p:nvSpPr>
        <p:spPr bwMode="auto">
          <a:xfrm>
            <a:off x="4495800" y="2286000"/>
            <a:ext cx="0" cy="533400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72" name="Line 52"/>
          <p:cNvSpPr>
            <a:spLocks noChangeShapeType="1"/>
          </p:cNvSpPr>
          <p:nvPr/>
        </p:nvSpPr>
        <p:spPr bwMode="auto">
          <a:xfrm>
            <a:off x="6400800" y="2286000"/>
            <a:ext cx="0" cy="609600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74" name="Line 54"/>
          <p:cNvSpPr>
            <a:spLocks noChangeShapeType="1"/>
          </p:cNvSpPr>
          <p:nvPr/>
        </p:nvSpPr>
        <p:spPr bwMode="auto">
          <a:xfrm>
            <a:off x="8077200" y="2286000"/>
            <a:ext cx="0" cy="0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75" name="Line 55"/>
          <p:cNvSpPr>
            <a:spLocks noChangeShapeType="1"/>
          </p:cNvSpPr>
          <p:nvPr/>
        </p:nvSpPr>
        <p:spPr bwMode="auto">
          <a:xfrm>
            <a:off x="8077200" y="2286000"/>
            <a:ext cx="0" cy="609600"/>
          </a:xfrm>
          <a:prstGeom prst="line">
            <a:avLst/>
          </a:prstGeom>
          <a:noFill/>
          <a:ln w="28575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76" name="Line 56"/>
          <p:cNvSpPr>
            <a:spLocks noChangeShapeType="1"/>
          </p:cNvSpPr>
          <p:nvPr/>
        </p:nvSpPr>
        <p:spPr bwMode="auto">
          <a:xfrm flipV="1">
            <a:off x="4495800" y="1524000"/>
            <a:ext cx="0" cy="762000"/>
          </a:xfrm>
          <a:prstGeom prst="line">
            <a:avLst/>
          </a:prstGeom>
          <a:noFill/>
          <a:ln w="38100" cap="sq">
            <a:solidFill>
              <a:srgbClr val="00009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630238"/>
            <a:ext cx="8305800" cy="6508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b="1">
                <a:solidFill>
                  <a:srgbClr val="000099"/>
                </a:solidFill>
              </a:rPr>
              <a:t>CARACTERISTICAS DE LA CARGA</a:t>
            </a:r>
            <a:endParaRPr lang="es-ES_tradnl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838200" y="2590800"/>
            <a:ext cx="739140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ES_tradnl" sz="2400" b="1">
                <a:solidFill>
                  <a:srgbClr val="000099"/>
                </a:solidFill>
              </a:rPr>
              <a:t>CARGA EXTERNA:</a:t>
            </a:r>
            <a:r>
              <a:rPr lang="es-ES_tradnl" sz="2000" b="1">
                <a:solidFill>
                  <a:srgbClr val="000099"/>
                </a:solidFill>
              </a:rPr>
              <a:t> 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es-ES_tradnl" sz="2000" b="1">
                <a:solidFill>
                  <a:srgbClr val="000099"/>
                </a:solidFill>
              </a:rPr>
              <a:t>MEDIDA DE AQUELLO QUE REALIZA EL ATLETA. SE HALLA CUANTITATIVAMENTE MEDIANTE LOS</a:t>
            </a:r>
            <a:r>
              <a:rPr lang="es-ES_tradnl" sz="2000" b="1">
                <a:solidFill>
                  <a:schemeClr val="tx1"/>
                </a:solidFill>
              </a:rPr>
              <a:t> </a:t>
            </a:r>
            <a:r>
              <a:rPr lang="es-ES_tradnl" sz="2000" b="1">
                <a:solidFill>
                  <a:srgbClr val="000099"/>
                </a:solidFill>
              </a:rPr>
              <a:t>COMPONENTES DE LA CARGA. </a:t>
            </a:r>
          </a:p>
          <a:p>
            <a:pPr algn="just">
              <a:lnSpc>
                <a:spcPct val="70000"/>
              </a:lnSpc>
              <a:spcBef>
                <a:spcPct val="50000"/>
              </a:spcBef>
            </a:pPr>
            <a:r>
              <a:rPr lang="es-ES_tradnl" sz="2000" b="1">
                <a:solidFill>
                  <a:srgbClr val="000099"/>
                </a:solidFill>
              </a:rPr>
              <a:t>(42.195 MTS EN TROTE)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endParaRPr lang="es-ES_tradnl" sz="2000" b="1">
              <a:solidFill>
                <a:srgbClr val="000099"/>
              </a:solidFill>
            </a:endParaRPr>
          </a:p>
          <a:p>
            <a:pPr algn="just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ES_tradnl" sz="2400" b="1">
                <a:solidFill>
                  <a:srgbClr val="000099"/>
                </a:solidFill>
              </a:rPr>
              <a:t>CARGA INTERNA:</a:t>
            </a:r>
            <a:endParaRPr lang="es-ES_tradnl" sz="2000" b="1">
              <a:solidFill>
                <a:srgbClr val="000099"/>
              </a:solidFill>
            </a:endParaRP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es-ES_tradnl" sz="2000" b="1">
                <a:solidFill>
                  <a:srgbClr val="000099"/>
                </a:solidFill>
              </a:rPr>
              <a:t>REACCIONES BIOLOGICAS DE LOS SISTEMAS ORGANICOS FRENTE A LA CARGA EXTERNA. SE MIDE MEDIANTE PARAMETROS FISIOLOGIOCOS, QUIMICOS Y PSICOLOGICOS (F.C., LACTATO EN SANGRE)</a:t>
            </a:r>
            <a:endParaRPr lang="es-ES_tradnl" sz="2400" b="1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endParaRPr lang="es-ES_tradnl" sz="2400" b="1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s-ES_tradnl" sz="2400">
              <a:solidFill>
                <a:schemeClr val="tx1"/>
              </a:solidFill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2133600" y="15240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 b="1">
                <a:solidFill>
                  <a:srgbClr val="000099"/>
                </a:solidFill>
              </a:rPr>
              <a:t>CARACTER</a:t>
            </a:r>
            <a:endParaRPr lang="es-ES_tradnl" sz="24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685800" y="4572000"/>
            <a:ext cx="7924800" cy="2057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609600" y="2362200"/>
            <a:ext cx="8001000" cy="2057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81000" y="568325"/>
            <a:ext cx="8458200" cy="6508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b="1">
                <a:solidFill>
                  <a:srgbClr val="000099"/>
                </a:solidFill>
              </a:rPr>
              <a:t>CARACTERISTICAS DE LA CARGA</a:t>
            </a:r>
            <a:endParaRPr lang="es-ES_tradnl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2765425"/>
            <a:ext cx="8686800" cy="451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s-ES_tradnl" sz="2800" b="1">
                <a:solidFill>
                  <a:srgbClr val="000099"/>
                </a:solidFill>
              </a:rPr>
              <a:t>NO ESPECÍFICA:</a:t>
            </a:r>
            <a:endParaRPr lang="es-ES_tradnl" sz="2400" b="1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r>
              <a:rPr lang="es-ES_tradnl" sz="2400" b="1">
                <a:solidFill>
                  <a:srgbClr val="000099"/>
                </a:solidFill>
              </a:rPr>
              <a:t>SON DIFERENTES CON LA PRÁCTICA DEL EJERCICIO EN SÍ.  SON EJERCICIOS BÁSICOS.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es-ES_tradnl" sz="2400" b="1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s-ES_tradnl" sz="2800" b="1">
                <a:solidFill>
                  <a:srgbClr val="000099"/>
                </a:solidFill>
              </a:rPr>
              <a:t>ESPECÍFICA:</a:t>
            </a:r>
            <a:endParaRPr lang="es-ES_tradnl" sz="2400" b="1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r>
              <a:rPr lang="es-ES_tradnl" sz="2400" b="1">
                <a:solidFill>
                  <a:srgbClr val="000099"/>
                </a:solidFill>
              </a:rPr>
              <a:t>SON PARCIAL O ESTRECHAMENTE SEMEJANTES A LA EJECUCIÓN DEL EJERCICIO EN SÍ.</a:t>
            </a:r>
            <a:r>
              <a:rPr lang="es-ES_tradnl" sz="2400" b="1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es-ES_tradnl" sz="24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s-ES_tradnl" sz="2400">
              <a:solidFill>
                <a:schemeClr val="tx1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90800" y="14478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 b="1">
                <a:solidFill>
                  <a:srgbClr val="000099"/>
                </a:solidFill>
              </a:rPr>
              <a:t>ESPECIFICIDAD</a:t>
            </a:r>
            <a:endParaRPr lang="es-ES_tradnl" sz="240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670425" y="1774825"/>
            <a:ext cx="3625850" cy="1474788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buFontTx/>
              <a:buChar char="•"/>
            </a:pPr>
            <a:r>
              <a:rPr lang="es-ES_tradnl" sz="1800" b="1">
                <a:solidFill>
                  <a:srgbClr val="000099"/>
                </a:solidFill>
              </a:rPr>
              <a:t>RAPIDEZ</a:t>
            </a:r>
          </a:p>
          <a:p>
            <a:pPr defTabSz="762000">
              <a:buFontTx/>
              <a:buChar char="•"/>
            </a:pPr>
            <a:r>
              <a:rPr lang="es-ES_tradnl" sz="1800" b="1">
                <a:solidFill>
                  <a:srgbClr val="000099"/>
                </a:solidFill>
              </a:rPr>
              <a:t>FUERZA MÁXIMA</a:t>
            </a:r>
          </a:p>
          <a:p>
            <a:pPr defTabSz="762000">
              <a:buFontTx/>
              <a:buChar char="•"/>
            </a:pPr>
            <a:r>
              <a:rPr lang="es-ES_tradnl" sz="1800" b="1">
                <a:solidFill>
                  <a:srgbClr val="000099"/>
                </a:solidFill>
              </a:rPr>
              <a:t>FUERZA EXPLOSIVA</a:t>
            </a:r>
          </a:p>
          <a:p>
            <a:pPr defTabSz="762000">
              <a:buFontTx/>
              <a:buChar char="•"/>
            </a:pPr>
            <a:r>
              <a:rPr lang="es-ES_tradnl" sz="1800" b="1">
                <a:solidFill>
                  <a:srgbClr val="000099"/>
                </a:solidFill>
              </a:rPr>
              <a:t>CONTRACCIÓN PLIOMÉTRICA</a:t>
            </a:r>
          </a:p>
          <a:p>
            <a:pPr defTabSz="762000">
              <a:buFontTx/>
              <a:buChar char="•"/>
            </a:pPr>
            <a:r>
              <a:rPr lang="es-ES_tradnl" sz="1800" b="1">
                <a:solidFill>
                  <a:srgbClr val="000099"/>
                </a:solidFill>
              </a:rPr>
              <a:t>EFECTIVIDAD DE LA TÉCNICA</a:t>
            </a:r>
            <a:endParaRPr lang="es-ES_tradnl" sz="18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670425" y="3328988"/>
            <a:ext cx="4286250" cy="1474787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buFontTx/>
              <a:buChar char="•"/>
            </a:pPr>
            <a:r>
              <a:rPr lang="es-ES_tradnl" sz="1800" b="1">
                <a:solidFill>
                  <a:srgbClr val="000099"/>
                </a:solidFill>
              </a:rPr>
              <a:t>RESISTENCIA DE LA VELOCIDAD</a:t>
            </a:r>
          </a:p>
          <a:p>
            <a:pPr defTabSz="762000">
              <a:buFontTx/>
              <a:buChar char="•"/>
            </a:pPr>
            <a:r>
              <a:rPr lang="es-ES_tradnl" sz="1800" b="1">
                <a:solidFill>
                  <a:srgbClr val="000099"/>
                </a:solidFill>
              </a:rPr>
              <a:t>RESISTENCIA DE LA FUERZA</a:t>
            </a:r>
          </a:p>
          <a:p>
            <a:pPr defTabSz="762000">
              <a:buFontTx/>
              <a:buChar char="•"/>
            </a:pPr>
            <a:r>
              <a:rPr lang="es-ES_tradnl" sz="1800" b="1">
                <a:solidFill>
                  <a:srgbClr val="000099"/>
                </a:solidFill>
              </a:rPr>
              <a:t>TÉCNICO - TÁCTICO</a:t>
            </a:r>
          </a:p>
          <a:p>
            <a:pPr defTabSz="762000">
              <a:buFontTx/>
              <a:buChar char="•"/>
            </a:pPr>
            <a:r>
              <a:rPr lang="es-ES_tradnl" sz="1800" b="1">
                <a:solidFill>
                  <a:srgbClr val="000099"/>
                </a:solidFill>
              </a:rPr>
              <a:t>COMPETICIONES</a:t>
            </a:r>
          </a:p>
          <a:p>
            <a:pPr defTabSz="762000">
              <a:buFontTx/>
              <a:buChar char="•"/>
            </a:pPr>
            <a:r>
              <a:rPr lang="es-ES_tradnl" sz="1800" b="1">
                <a:solidFill>
                  <a:srgbClr val="000099"/>
                </a:solidFill>
              </a:rPr>
              <a:t>TÉCNICA DE PERFECCIONAMIENTO</a:t>
            </a:r>
            <a:endParaRPr lang="es-ES_tradnl" sz="18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648200" y="4892675"/>
            <a:ext cx="3962400" cy="11271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0" scaled="1"/>
          </a:gradFill>
          <a:ln w="127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s-ES" sz="360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689475" y="4852988"/>
            <a:ext cx="44545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buFontTx/>
              <a:buChar char="•"/>
            </a:pPr>
            <a:r>
              <a:rPr lang="es-ES_tradnl" sz="1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RESISTENCIA DE LA VELOCIDAD</a:t>
            </a:r>
          </a:p>
          <a:p>
            <a:pPr defTabSz="762000">
              <a:buFontTx/>
              <a:buChar char="•"/>
            </a:pPr>
            <a:r>
              <a:rPr lang="es-ES_tradnl" sz="1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RESISTENCIA MIXTA</a:t>
            </a:r>
          </a:p>
          <a:p>
            <a:pPr defTabSz="762000">
              <a:buFontTx/>
              <a:buChar char="•"/>
            </a:pPr>
            <a:r>
              <a:rPr lang="es-ES_tradnl" sz="1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TÉCNICA-TÁCTICA</a:t>
            </a:r>
          </a:p>
          <a:p>
            <a:pPr defTabSz="762000">
              <a:buFontTx/>
              <a:buChar char="•"/>
            </a:pPr>
            <a:r>
              <a:rPr lang="es-ES_tradnl" sz="1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EFECTIVIDAD DE LA TÉCNICA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4648200" y="6096000"/>
            <a:ext cx="3155950" cy="65087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buFontTx/>
              <a:buChar char="•"/>
            </a:pPr>
            <a:r>
              <a:rPr lang="es-ES_tradnl" sz="1800" b="1">
                <a:solidFill>
                  <a:srgbClr val="000099"/>
                </a:solidFill>
              </a:rPr>
              <a:t>RESISTENCIA AERÓBICA</a:t>
            </a:r>
          </a:p>
          <a:p>
            <a:pPr defTabSz="762000">
              <a:buFontTx/>
              <a:buChar char="•"/>
            </a:pPr>
            <a:r>
              <a:rPr lang="es-ES_tradnl" sz="1800" b="1">
                <a:solidFill>
                  <a:srgbClr val="000099"/>
                </a:solidFill>
              </a:rPr>
              <a:t>TÉCNICA DE ENSEÑANZA</a:t>
            </a:r>
            <a:endParaRPr lang="es-ES_tradnl" sz="18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311150" y="2209800"/>
            <a:ext cx="3290888" cy="406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s-ES_tradnl" sz="2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ANAERÓBICA ALÁCTICA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33400" y="3870325"/>
            <a:ext cx="3106738" cy="406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s-ES_tradnl" sz="2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ANAERÓBICA LÁCTICA</a:t>
            </a:r>
            <a:endParaRPr lang="es-ES_tradnl" sz="20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227013" y="5241925"/>
            <a:ext cx="3500437" cy="406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s-ES_tradnl" sz="2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ANAERÓBICA - AERÓBICA</a:t>
            </a:r>
            <a:endParaRPr lang="es-ES_tradnl" sz="2000" b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2133600" y="6232525"/>
            <a:ext cx="1550988" cy="406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s-ES_tradnl" sz="2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AERÓBICA</a:t>
            </a:r>
            <a:endParaRPr lang="es-ES_tradnl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3735388" y="2438400"/>
            <a:ext cx="760412" cy="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3811588" y="4038600"/>
            <a:ext cx="760412" cy="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3811588" y="5410200"/>
            <a:ext cx="760412" cy="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3735388" y="6400800"/>
            <a:ext cx="760412" cy="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228600" y="273050"/>
            <a:ext cx="8610600" cy="6508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b="1">
                <a:solidFill>
                  <a:srgbClr val="000099"/>
                </a:solidFill>
              </a:rPr>
              <a:t>CARACTERISTICAS DE LA CARGA</a:t>
            </a:r>
            <a:endParaRPr lang="es-ES_tradnl" sz="240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1905000" y="1066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 b="1">
                <a:solidFill>
                  <a:srgbClr val="000099"/>
                </a:solidFill>
              </a:rPr>
              <a:t>FINALIDAD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 autoUpdateAnimBg="0"/>
      <p:bldP spid="14344" grpId="0" animBg="1" autoUpdateAnimBg="0"/>
      <p:bldP spid="14345" grpId="0" animBg="1" autoUpdateAnimBg="0"/>
      <p:bldP spid="14346" grpId="0" autoUpdateAnimBg="0"/>
      <p:bldP spid="14348" grpId="0" animBg="1" autoUpdateAnimBg="0"/>
      <p:bldP spid="14349" grpId="0" animBg="1" autoUpdateAnimBg="0"/>
      <p:bldP spid="14350" grpId="0" animBg="1" autoUpdateAnimBg="0"/>
      <p:bldP spid="14351" grpId="0" animBg="1" autoUpdateAnimBg="0"/>
      <p:bldP spid="14352" grpId="0" animBg="1" autoUpdateAnimBg="0"/>
      <p:bldP spid="14353" grpId="0" animBg="1"/>
      <p:bldP spid="14354" grpId="0" animBg="1"/>
      <p:bldP spid="14355" grpId="0" animBg="1"/>
      <p:bldP spid="1435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1037</TotalTime>
  <Words>1556</Words>
  <Application>Microsoft Office PowerPoint</Application>
  <PresentationFormat>Presentación en pantalla (4:3)</PresentationFormat>
  <Paragraphs>391</Paragraphs>
  <Slides>31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Flujo</vt:lpstr>
      <vt:lpstr>LA CARGA FÍSICA EN EL ENTRENAMIENTO DEPORTIVO</vt:lpstr>
      <vt:lpstr>Presentación de PowerPoint</vt:lpstr>
      <vt:lpstr>Presentación de PowerPoint</vt:lpstr>
      <vt:lpstr>CARGA DE ENTRENAMIENTO</vt:lpstr>
      <vt:lpstr>CARGA DE ENTRENAMIENTO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NIVEL DE ESPECIFICIDAD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ORGANIZACIÓN DE LA CARGA</vt:lpstr>
      <vt:lpstr>ORGANIZACIÓN DE LA CARGA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 de 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CARGA DE ENTRENAMIENTO</dc:title>
  <dc:creator>INSTITUTUTO DE EDUC. FISICA</dc:creator>
  <cp:lastModifiedBy>Felipe</cp:lastModifiedBy>
  <cp:revision>43</cp:revision>
  <dcterms:created xsi:type="dcterms:W3CDTF">2000-08-23T21:32:15Z</dcterms:created>
  <dcterms:modified xsi:type="dcterms:W3CDTF">2011-06-09T19:24:19Z</dcterms:modified>
</cp:coreProperties>
</file>