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6" r:id="rId3"/>
    <p:sldId id="258" r:id="rId4"/>
    <p:sldId id="267" r:id="rId5"/>
    <p:sldId id="268" r:id="rId6"/>
    <p:sldId id="269" r:id="rId7"/>
    <p:sldId id="270" r:id="rId8"/>
    <p:sldId id="272" r:id="rId9"/>
    <p:sldId id="320" r:id="rId10"/>
    <p:sldId id="312" r:id="rId11"/>
    <p:sldId id="264" r:id="rId12"/>
    <p:sldId id="265" r:id="rId13"/>
    <p:sldId id="316" r:id="rId14"/>
    <p:sldId id="315" r:id="rId15"/>
    <p:sldId id="298" r:id="rId16"/>
    <p:sldId id="294" r:id="rId17"/>
    <p:sldId id="280" r:id="rId18"/>
    <p:sldId id="300" r:id="rId19"/>
    <p:sldId id="307" r:id="rId20"/>
    <p:sldId id="276" r:id="rId21"/>
    <p:sldId id="327" r:id="rId22"/>
    <p:sldId id="321" r:id="rId23"/>
    <p:sldId id="296" r:id="rId24"/>
    <p:sldId id="287" r:id="rId25"/>
    <p:sldId id="260" r:id="rId26"/>
    <p:sldId id="261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-10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DA2C5-C388-42E9-869D-938D42FFD225}" type="datetimeFigureOut">
              <a:rPr lang="es-ES" smtClean="0"/>
              <a:pPr/>
              <a:t>29/04/2012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05F0A-72D2-46AB-BEC8-DE86F7329DB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663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29/04/2012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29/04/2012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29/04/2012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29/04/2012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estorbrassat@hot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uishaba.es/principiosofensivos.html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1.bp.blogspot.com/_qmnnLwBVdNI/TVMUpfZ5h5I/AAAAAAAAATE/tJfRJRO6trk/s1600/6.jpg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lh6.googleusercontent.com/-isjuGki4uHE/TXC7TXrwCWI/AAAAAAAAAV4/j57_6G1yddo/s1600/yes4.jpg" TargetMode="Externa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2" descr="http://lacomunidad.as.com/blogfiles/el-futbol-al-divan/futbol-municip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392"/>
            <a:ext cx="9144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692696"/>
            <a:ext cx="6400800" cy="5760640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rgbClr val="FF0000"/>
                </a:solidFill>
              </a:rPr>
              <a:t>La </a:t>
            </a:r>
            <a:r>
              <a:rPr lang="es-ES" sz="4000" b="1" dirty="0">
                <a:solidFill>
                  <a:srgbClr val="FF0000"/>
                </a:solidFill>
              </a:rPr>
              <a:t>sesión del </a:t>
            </a:r>
            <a:r>
              <a:rPr lang="es-ES" sz="4000" b="1" dirty="0" smtClean="0">
                <a:solidFill>
                  <a:srgbClr val="FF0000"/>
                </a:solidFill>
              </a:rPr>
              <a:t>Entrenamiento </a:t>
            </a:r>
          </a:p>
          <a:p>
            <a:pPr algn="l"/>
            <a:r>
              <a:rPr lang="es-MX" b="1" dirty="0">
                <a:solidFill>
                  <a:srgbClr val="FFFF00"/>
                </a:solidFill>
                <a:latin typeface="Arial" charset="0"/>
                <a:cs typeface="Arial" charset="0"/>
              </a:rPr>
              <a:t>NESTOR BRASSAT</a:t>
            </a:r>
          </a:p>
          <a:p>
            <a:pPr algn="l"/>
            <a:r>
              <a:rPr lang="es-MX" b="1" dirty="0">
                <a:solidFill>
                  <a:srgbClr val="FFFF00"/>
                </a:solidFill>
                <a:latin typeface="Arial" charset="0"/>
                <a:cs typeface="Arial" charset="0"/>
              </a:rPr>
              <a:t>DIRECTOR TÉCNICO NACIONAL. </a:t>
            </a:r>
          </a:p>
          <a:p>
            <a:pPr algn="l"/>
            <a:r>
              <a:rPr lang="es-MX" b="1" dirty="0">
                <a:solidFill>
                  <a:srgbClr val="FFFF00"/>
                </a:solidFill>
                <a:latin typeface="Arial" charset="0"/>
                <a:cs typeface="Arial" charset="0"/>
              </a:rPr>
              <a:t>NIVEL III, DIPLOMADO EN:</a:t>
            </a:r>
          </a:p>
          <a:p>
            <a:pPr algn="l"/>
            <a:r>
              <a:rPr lang="es-MX" b="1" dirty="0">
                <a:solidFill>
                  <a:srgbClr val="FFFF00"/>
                </a:solidFill>
                <a:latin typeface="Arial" charset="0"/>
                <a:cs typeface="Arial" charset="0"/>
              </a:rPr>
              <a:t>REAL FEDERACIÓN ESPAÑOLA DE FUTBOL.</a:t>
            </a:r>
          </a:p>
          <a:p>
            <a:pPr algn="l"/>
            <a:r>
              <a:rPr lang="es-MX" b="1" dirty="0" smtClean="0">
                <a:solidFill>
                  <a:srgbClr val="FFFF00"/>
                </a:solidFill>
                <a:latin typeface="Arial" charset="0"/>
                <a:cs typeface="Arial" charset="0"/>
                <a:hlinkClick r:id="rId3"/>
              </a:rPr>
              <a:t>nestorbrassat@hotmail.com</a:t>
            </a:r>
            <a:endParaRPr lang="es-MX" b="1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algn="l"/>
            <a:r>
              <a:rPr lang="es-MX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Abril, 2012</a:t>
            </a:r>
          </a:p>
          <a:p>
            <a:pPr algn="l"/>
            <a:endParaRPr lang="es-MX" b="1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algn="l"/>
            <a:endParaRPr lang="es-MX" b="1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endParaRPr lang="es-E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77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s-ES_tradnl" b="1" u="sng" dirty="0"/>
              <a:t>MODELO DE JUEGO.</a:t>
            </a:r>
            <a:r>
              <a:rPr lang="es-MX" dirty="0"/>
              <a:t/>
            </a:r>
            <a:br>
              <a:rPr lang="es-MX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7504" y="980728"/>
            <a:ext cx="4536504" cy="5688632"/>
          </a:xfrm>
        </p:spPr>
        <p:txBody>
          <a:bodyPr>
            <a:noAutofit/>
          </a:bodyPr>
          <a:lstStyle/>
          <a:p>
            <a:r>
              <a:rPr lang="es-ES" sz="1800" dirty="0" smtClean="0"/>
              <a:t>«todos </a:t>
            </a:r>
            <a:r>
              <a:rPr lang="es-ES" sz="1800" dirty="0"/>
              <a:t>los modelos de juego son coyunturales, incluso si tomamos</a:t>
            </a:r>
          </a:p>
          <a:p>
            <a:r>
              <a:rPr lang="es-ES" sz="1800" dirty="0"/>
              <a:t>como modelo uno ideal construido por el propio entrenador. Por lo tanto, </a:t>
            </a:r>
            <a:endParaRPr lang="es-ES" sz="1800" dirty="0" smtClean="0"/>
          </a:p>
          <a:p>
            <a:r>
              <a:rPr lang="es-ES" sz="1800" b="1" u="sng" dirty="0" smtClean="0"/>
              <a:t>la metodología debe </a:t>
            </a:r>
            <a:r>
              <a:rPr lang="es-ES" sz="1800" b="1" u="sng" dirty="0"/>
              <a:t>ajustarse</a:t>
            </a:r>
            <a:r>
              <a:rPr lang="es-ES" sz="1800" dirty="0"/>
              <a:t> a lo que la persona es capaz de hacer, categorías que sabe </a:t>
            </a:r>
            <a:r>
              <a:rPr lang="es-ES" sz="1800" dirty="0" smtClean="0"/>
              <a:t>procesar,  dependencia  o </a:t>
            </a:r>
            <a:r>
              <a:rPr lang="es-ES" sz="1800" dirty="0"/>
              <a:t>independencia del campo en sus tomas </a:t>
            </a:r>
            <a:endParaRPr lang="es-ES" sz="1800" dirty="0" smtClean="0"/>
          </a:p>
          <a:p>
            <a:r>
              <a:rPr lang="es-ES" sz="1800" dirty="0" smtClean="0"/>
              <a:t>de </a:t>
            </a:r>
            <a:r>
              <a:rPr lang="es-ES" sz="1800" dirty="0"/>
              <a:t>decisiones, la predicción </a:t>
            </a:r>
            <a:r>
              <a:rPr lang="es-ES" sz="1800" dirty="0" smtClean="0"/>
              <a:t>o acomodación </a:t>
            </a:r>
            <a:r>
              <a:rPr lang="es-ES" sz="1800" dirty="0"/>
              <a:t>a los acontecimientos y demás elementos que configuran su </a:t>
            </a:r>
            <a:r>
              <a:rPr lang="es-ES" sz="1800" dirty="0" smtClean="0"/>
              <a:t>personalidad Competitiva».</a:t>
            </a:r>
          </a:p>
          <a:p>
            <a:r>
              <a:rPr lang="es-ES" sz="1800" dirty="0" smtClean="0"/>
              <a:t>Entrevista a Francisco  Seirul.lo  Vargas.</a:t>
            </a:r>
          </a:p>
          <a:p>
            <a:r>
              <a:rPr lang="es-ES" sz="1800" dirty="0" smtClean="0"/>
              <a:t>Revista  Training Futbol . Numero  65</a:t>
            </a:r>
          </a:p>
          <a:p>
            <a:r>
              <a:rPr lang="es-ES" sz="1800" dirty="0" smtClean="0"/>
              <a:t>Julio , 2001.</a:t>
            </a:r>
            <a:endParaRPr lang="es-ES" sz="18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316288" cy="5877272"/>
          </a:xfrm>
        </p:spPr>
        <p:txBody>
          <a:bodyPr>
            <a:normAutofit fontScale="47500" lnSpcReduction="20000"/>
          </a:bodyPr>
          <a:lstStyle/>
          <a:p>
            <a:r>
              <a:rPr lang="es-ES_tradnl" sz="4500" dirty="0"/>
              <a:t>"Entendiendo al Modelo de Juego como una idea / conjetura de juego constituida por principios, sub-principios, sub-principios de los sub-principios..., representativos de los diferentes momentos / fases de juego, que se articulan entre si, manifestando una organización funcional propia, o sea, una identidad. Ese Modelo, como Modelo que es, se asume siempre como una conjetura y está permanentemente abierto a factores individuales y colectivos, por eso, </a:t>
            </a:r>
            <a:r>
              <a:rPr lang="es-ES_tradnl" sz="4500" b="1" u="sng" dirty="0"/>
              <a:t>en continua construcción</a:t>
            </a:r>
            <a:r>
              <a:rPr lang="es-ES_tradnl" sz="4500" dirty="0"/>
              <a:t>, nunca es, ni será, algo adquirido-estático-acabado. El Modelo final es siempre inalcanzable, porque está siempre en reconstrucción, en constante evolución."</a:t>
            </a:r>
            <a:endParaRPr lang="es-MX" sz="4500" dirty="0"/>
          </a:p>
          <a:p>
            <a:r>
              <a:rPr lang="es-ES_tradnl" sz="4500" dirty="0"/>
              <a:t>José Guilherme Oliveira.</a:t>
            </a:r>
            <a:endParaRPr lang="es-MX" sz="45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299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es-ES" sz="1800" dirty="0" smtClean="0">
                <a:latin typeface="Arial" pitchFamily="34" charset="0"/>
                <a:cs typeface="Arial" pitchFamily="34" charset="0"/>
              </a:rPr>
              <a:t>Los Principios tácticos del futbol </a:t>
            </a:r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616624"/>
          </a:xfrm>
        </p:spPr>
        <p:txBody>
          <a:bodyPr>
            <a:normAutofit fontScale="40000" lnSpcReduction="20000"/>
          </a:bodyPr>
          <a:lstStyle/>
          <a:p>
            <a:endParaRPr lang="es-ES" sz="45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4500" dirty="0" smtClean="0">
                <a:latin typeface="Arial" pitchFamily="34" charset="0"/>
                <a:cs typeface="Arial" pitchFamily="34" charset="0"/>
              </a:rPr>
              <a:t>Los </a:t>
            </a:r>
            <a:r>
              <a:rPr lang="es-ES" sz="4500" dirty="0">
                <a:latin typeface="Arial" pitchFamily="34" charset="0"/>
                <a:cs typeface="Arial" pitchFamily="34" charset="0"/>
              </a:rPr>
              <a:t>principios tácticos o de juego son definidos como “ideas fundamentales básicas y esenciales del fútbol, que se han agrupado en un verdadero método de trabajo, que persigue dos finalidades especificas”:  </a:t>
            </a:r>
            <a:br>
              <a:rPr lang="es-ES" sz="4500" dirty="0">
                <a:latin typeface="Arial" pitchFamily="34" charset="0"/>
                <a:cs typeface="Arial" pitchFamily="34" charset="0"/>
              </a:rPr>
            </a:br>
            <a:r>
              <a:rPr lang="es-ES" sz="4500" dirty="0">
                <a:latin typeface="Arial" pitchFamily="34" charset="0"/>
                <a:cs typeface="Arial" pitchFamily="34" charset="0"/>
              </a:rPr>
              <a:t>1 - Preparar al jugador para desenvolverse con éxito ante los numerosos problemas tácticos que a cada instante le presenta el fútbol durante la competencia.</a:t>
            </a:r>
            <a:br>
              <a:rPr lang="es-ES" sz="4500" dirty="0">
                <a:latin typeface="Arial" pitchFamily="34" charset="0"/>
                <a:cs typeface="Arial" pitchFamily="34" charset="0"/>
              </a:rPr>
            </a:br>
            <a:r>
              <a:rPr lang="es-ES" sz="4500" dirty="0">
                <a:latin typeface="Arial" pitchFamily="34" charset="0"/>
                <a:cs typeface="Arial" pitchFamily="34" charset="0"/>
              </a:rPr>
              <a:t>2 - Formar en el jugador una mentalidad táctica o de juego que le permita tomar iniciativas o variar planes de juego, de acuerdo al acontecer de un partido, desarrollándose por medio de tres mecanismos (percepción – decisión – ejecución) la inteligencia de juego.</a:t>
            </a:r>
            <a:r>
              <a:rPr lang="es-ES" dirty="0">
                <a:latin typeface="Arial" pitchFamily="34" charset="0"/>
                <a:cs typeface="Arial" pitchFamily="34" charset="0"/>
              </a:rPr>
              <a:t/>
            </a:r>
            <a:br>
              <a:rPr lang="es-ES" dirty="0">
                <a:latin typeface="Arial" pitchFamily="34" charset="0"/>
                <a:cs typeface="Arial" pitchFamily="34" charset="0"/>
              </a:rPr>
            </a:br>
            <a:endParaRPr lang="es-ES" dirty="0"/>
          </a:p>
        </p:txBody>
      </p:sp>
      <p:pic>
        <p:nvPicPr>
          <p:cNvPr id="8" name="7 Marcador de contenido" descr="luis enriqu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052736"/>
            <a:ext cx="3816424" cy="5112568"/>
          </a:xfrm>
        </p:spPr>
      </p:pic>
    </p:spTree>
    <p:extLst>
      <p:ext uri="{BB962C8B-B14F-4D97-AF65-F5344CB8AC3E}">
        <p14:creationId xmlns:p14="http://schemas.microsoft.com/office/powerpoint/2010/main" val="323944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s-ES" sz="2000" b="1" dirty="0" smtClean="0">
                <a:solidFill>
                  <a:srgbClr val="0070C0"/>
                </a:solidFill>
              </a:rPr>
              <a:t>Principios Ofensivos                                           </a:t>
            </a:r>
            <a:r>
              <a:rPr lang="es-ES" sz="2000" b="1" dirty="0" smtClean="0"/>
              <a:t>Principios Defensivos </a:t>
            </a:r>
            <a:endParaRPr lang="es-ES" sz="2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MX" dirty="0" smtClean="0"/>
              <a:t>“</a:t>
            </a:r>
            <a:r>
              <a:rPr lang="es-MX" dirty="0"/>
              <a:t>Son todas las acciones que realiza un equipo cuando se encuentra en posesión del balón”.</a:t>
            </a:r>
          </a:p>
          <a:p>
            <a:pPr lvl="0"/>
            <a:r>
              <a:rPr lang="es-MX" b="1" dirty="0">
                <a:solidFill>
                  <a:srgbClr val="C00000"/>
                </a:solidFill>
                <a:hlinkClick r:id="rId2"/>
              </a:rPr>
              <a:t>Desmarque</a:t>
            </a:r>
            <a:r>
              <a:rPr lang="es-MX" dirty="0"/>
              <a:t> </a:t>
            </a:r>
          </a:p>
          <a:p>
            <a:pPr lvl="0"/>
            <a:r>
              <a:rPr lang="es-MX" b="1" dirty="0">
                <a:solidFill>
                  <a:srgbClr val="C00000"/>
                </a:solidFill>
                <a:hlinkClick r:id="rId2"/>
              </a:rPr>
              <a:t>Ataque</a:t>
            </a:r>
            <a:r>
              <a:rPr lang="es-MX" b="1" dirty="0">
                <a:solidFill>
                  <a:srgbClr val="C00000"/>
                </a:solidFill>
              </a:rPr>
              <a:t> </a:t>
            </a:r>
          </a:p>
          <a:p>
            <a:pPr lvl="0"/>
            <a:r>
              <a:rPr lang="es-MX" dirty="0">
                <a:hlinkClick r:id="rId2"/>
              </a:rPr>
              <a:t>Contraataque</a:t>
            </a:r>
            <a:r>
              <a:rPr lang="es-MX" dirty="0"/>
              <a:t> </a:t>
            </a:r>
          </a:p>
          <a:p>
            <a:pPr lvl="0"/>
            <a:r>
              <a:rPr lang="es-MX" b="1" dirty="0">
                <a:solidFill>
                  <a:srgbClr val="C00000"/>
                </a:solidFill>
                <a:hlinkClick r:id="rId2"/>
              </a:rPr>
              <a:t>Desdoblamiento</a:t>
            </a:r>
            <a:r>
              <a:rPr lang="es-MX" b="1" dirty="0">
                <a:solidFill>
                  <a:srgbClr val="C00000"/>
                </a:solidFill>
              </a:rPr>
              <a:t> </a:t>
            </a:r>
          </a:p>
          <a:p>
            <a:pPr lvl="0"/>
            <a:r>
              <a:rPr lang="es-MX" b="1" i="1" dirty="0">
                <a:hlinkClick r:id="rId2"/>
              </a:rPr>
              <a:t>Espacio libre</a:t>
            </a:r>
            <a:r>
              <a:rPr lang="es-MX" b="1" i="1" dirty="0"/>
              <a:t> </a:t>
            </a:r>
          </a:p>
          <a:p>
            <a:pPr lvl="0"/>
            <a:r>
              <a:rPr lang="es-MX" b="1" dirty="0">
                <a:solidFill>
                  <a:srgbClr val="C00000"/>
                </a:solidFill>
                <a:hlinkClick r:id="rId2"/>
              </a:rPr>
              <a:t>Apoyo</a:t>
            </a:r>
            <a:r>
              <a:rPr lang="es-MX" b="1" dirty="0">
                <a:solidFill>
                  <a:srgbClr val="C00000"/>
                </a:solidFill>
              </a:rPr>
              <a:t> </a:t>
            </a:r>
          </a:p>
          <a:p>
            <a:pPr lvl="0"/>
            <a:r>
              <a:rPr lang="es-MX" b="1" dirty="0">
                <a:solidFill>
                  <a:srgbClr val="C00000"/>
                </a:solidFill>
                <a:hlinkClick r:id="rId2"/>
              </a:rPr>
              <a:t>Ayuda permanente</a:t>
            </a:r>
            <a:r>
              <a:rPr lang="es-MX" b="1" dirty="0">
                <a:solidFill>
                  <a:srgbClr val="C00000"/>
                </a:solidFill>
              </a:rPr>
              <a:t> </a:t>
            </a:r>
          </a:p>
          <a:p>
            <a:pPr lvl="0"/>
            <a:r>
              <a:rPr lang="es-MX" b="1" dirty="0">
                <a:hlinkClick r:id="rId2"/>
              </a:rPr>
              <a:t>Pared</a:t>
            </a:r>
            <a:r>
              <a:rPr lang="es-MX" b="1" dirty="0"/>
              <a:t> </a:t>
            </a:r>
          </a:p>
          <a:p>
            <a:pPr lvl="0"/>
            <a:r>
              <a:rPr lang="es-MX" b="1" i="1" dirty="0">
                <a:solidFill>
                  <a:srgbClr val="FF0000"/>
                </a:solidFill>
                <a:hlinkClick r:id="rId2"/>
              </a:rPr>
              <a:t>Temporización</a:t>
            </a:r>
            <a:r>
              <a:rPr lang="es-MX" b="1" i="1" dirty="0">
                <a:solidFill>
                  <a:srgbClr val="FF0000"/>
                </a:solidFill>
              </a:rPr>
              <a:t> </a:t>
            </a:r>
          </a:p>
          <a:p>
            <a:pPr lvl="0"/>
            <a:r>
              <a:rPr lang="es-MX" b="1" i="1" dirty="0">
                <a:solidFill>
                  <a:srgbClr val="0000CC"/>
                </a:solidFill>
              </a:rPr>
              <a:t>Conservación </a:t>
            </a:r>
            <a:r>
              <a:rPr lang="es-MX" b="1" dirty="0">
                <a:solidFill>
                  <a:srgbClr val="0000CC"/>
                </a:solidFill>
              </a:rPr>
              <a:t>de balón</a:t>
            </a:r>
            <a:endParaRPr lang="es-MX" dirty="0">
              <a:solidFill>
                <a:srgbClr val="0000CC"/>
              </a:solidFill>
            </a:endParaRPr>
          </a:p>
          <a:p>
            <a:pPr lvl="0"/>
            <a:r>
              <a:rPr lang="es-MX" b="1" dirty="0">
                <a:solidFill>
                  <a:srgbClr val="C00000"/>
                </a:solidFill>
                <a:hlinkClick r:id="rId2"/>
              </a:rPr>
              <a:t>Control de juego</a:t>
            </a:r>
            <a:r>
              <a:rPr lang="es-MX" b="1" dirty="0">
                <a:solidFill>
                  <a:srgbClr val="C00000"/>
                </a:solidFill>
              </a:rPr>
              <a:t> </a:t>
            </a:r>
          </a:p>
          <a:p>
            <a:pPr lvl="0"/>
            <a:r>
              <a:rPr lang="es-MX" b="1" i="1" dirty="0">
                <a:solidFill>
                  <a:srgbClr val="C00000"/>
                </a:solidFill>
                <a:hlinkClick r:id="rId2"/>
              </a:rPr>
              <a:t>Ritmo de juego</a:t>
            </a:r>
            <a:r>
              <a:rPr lang="es-MX" b="1" i="1" dirty="0">
                <a:solidFill>
                  <a:srgbClr val="C00000"/>
                </a:solidFill>
              </a:rPr>
              <a:t> </a:t>
            </a:r>
          </a:p>
          <a:p>
            <a:pPr lvl="0"/>
            <a:r>
              <a:rPr lang="es-MX" dirty="0">
                <a:hlinkClick r:id="rId2"/>
              </a:rPr>
              <a:t>Cambios de ritmo</a:t>
            </a:r>
            <a:r>
              <a:rPr lang="es-MX" dirty="0"/>
              <a:t> </a:t>
            </a:r>
          </a:p>
          <a:p>
            <a:pPr lvl="0"/>
            <a:r>
              <a:rPr lang="es-MX" b="1" i="1" dirty="0">
                <a:solidFill>
                  <a:srgbClr val="C00000"/>
                </a:solidFill>
                <a:hlinkClick r:id="rId2"/>
              </a:rPr>
              <a:t>Cambios de orientación</a:t>
            </a:r>
            <a:r>
              <a:rPr lang="es-MX" b="1" i="1" dirty="0">
                <a:solidFill>
                  <a:srgbClr val="C00000"/>
                </a:solidFill>
              </a:rPr>
              <a:t> </a:t>
            </a:r>
          </a:p>
          <a:p>
            <a:pPr lvl="0"/>
            <a:r>
              <a:rPr lang="es-MX" b="1" i="1" dirty="0">
                <a:solidFill>
                  <a:srgbClr val="C00000"/>
                </a:solidFill>
                <a:hlinkClick r:id="rId2"/>
              </a:rPr>
              <a:t>Velocidad en el juego</a:t>
            </a:r>
            <a:r>
              <a:rPr lang="es-MX" b="1" i="1" dirty="0">
                <a:solidFill>
                  <a:srgbClr val="C00000"/>
                </a:solidFill>
              </a:rPr>
              <a:t> </a:t>
            </a:r>
          </a:p>
          <a:p>
            <a:pPr lvl="0"/>
            <a:r>
              <a:rPr lang="es-MX" b="1" i="1" dirty="0">
                <a:hlinkClick r:id="rId2"/>
              </a:rPr>
              <a:t>Progresión en el juego</a:t>
            </a:r>
            <a:r>
              <a:rPr lang="es-MX" b="1" i="1" dirty="0"/>
              <a:t> </a:t>
            </a:r>
          </a:p>
          <a:p>
            <a:pPr lvl="0"/>
            <a:r>
              <a:rPr lang="es-MX" dirty="0">
                <a:hlinkClick r:id="rId2"/>
              </a:rPr>
              <a:t>Vigilancia</a:t>
            </a:r>
            <a:endParaRPr lang="es-ES" dirty="0"/>
          </a:p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CO" dirty="0" smtClean="0"/>
              <a:t>«</a:t>
            </a:r>
            <a:r>
              <a:rPr lang="es-ES" dirty="0"/>
              <a:t>Son todas aquellas acciones que realizan los jugadores de un equipo respecto a sus adversarios, cuando éstos no se encuentran en posesión del balón».</a:t>
            </a:r>
            <a:endParaRPr lang="es-CO" dirty="0"/>
          </a:p>
          <a:p>
            <a:r>
              <a:rPr lang="es-ES" b="1" u="sng" dirty="0"/>
              <a:t>MARCAJES</a:t>
            </a:r>
            <a:endParaRPr lang="es-ES" dirty="0"/>
          </a:p>
          <a:p>
            <a:r>
              <a:rPr lang="es-ES" b="1" u="sng" dirty="0"/>
              <a:t>REPLIEGUES</a:t>
            </a:r>
            <a:endParaRPr lang="es-ES" dirty="0"/>
          </a:p>
          <a:p>
            <a:r>
              <a:rPr lang="es-ES" b="1" u="sng" dirty="0"/>
              <a:t>COBERTURAS</a:t>
            </a:r>
            <a:endParaRPr lang="es-ES" dirty="0"/>
          </a:p>
          <a:p>
            <a:r>
              <a:rPr lang="es-ES" b="1" u="sng" dirty="0"/>
              <a:t>PERMUTAS</a:t>
            </a:r>
            <a:endParaRPr lang="es-ES" dirty="0"/>
          </a:p>
          <a:p>
            <a:r>
              <a:rPr lang="es-ES" b="1" u="sng" dirty="0"/>
              <a:t>DESDOBLAMIENTOS</a:t>
            </a:r>
            <a:endParaRPr lang="es-ES" dirty="0"/>
          </a:p>
          <a:p>
            <a:r>
              <a:rPr lang="es-ES" b="1" u="sng" dirty="0"/>
              <a:t>AYUDAS PERMANENTES</a:t>
            </a:r>
            <a:endParaRPr lang="es-ES" dirty="0"/>
          </a:p>
          <a:p>
            <a:r>
              <a:rPr lang="es-ES" b="1" u="sng" dirty="0"/>
              <a:t>VIGILANCIA</a:t>
            </a:r>
            <a:endParaRPr lang="es-ES" dirty="0"/>
          </a:p>
          <a:p>
            <a:r>
              <a:rPr lang="es-ES" b="1" u="sng" dirty="0"/>
              <a:t>TEMPORIZACIONES</a:t>
            </a:r>
            <a:endParaRPr lang="es-ES" dirty="0"/>
          </a:p>
          <a:p>
            <a:r>
              <a:rPr lang="es-ES" b="1" u="sng" dirty="0"/>
              <a:t>ENTRADA</a:t>
            </a:r>
            <a:endParaRPr lang="es-ES" dirty="0"/>
          </a:p>
          <a:p>
            <a:r>
              <a:rPr lang="es-ES" b="1" u="sng" dirty="0"/>
              <a:t>CARGA</a:t>
            </a:r>
            <a:endParaRPr lang="es-ES" dirty="0"/>
          </a:p>
          <a:p>
            <a:r>
              <a:rPr lang="es-ES" b="1" u="sng" dirty="0"/>
              <a:t>ANTICIPACIÓN</a:t>
            </a:r>
            <a:endParaRPr lang="es-ES" dirty="0"/>
          </a:p>
          <a:p>
            <a:r>
              <a:rPr lang="es-ES" b="1" u="sng" dirty="0"/>
              <a:t>INTERCEPTACIÓN</a:t>
            </a:r>
            <a:endParaRPr lang="es-ES" dirty="0"/>
          </a:p>
          <a:p>
            <a:r>
              <a:rPr lang="es-ES" b="1" u="sng" dirty="0"/>
              <a:t>PRESSING:</a:t>
            </a:r>
            <a:r>
              <a:rPr lang="es-ES" dirty="0"/>
              <a:t>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805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Microciclo estructurado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372543"/>
              </p:ext>
            </p:extLst>
          </p:nvPr>
        </p:nvGraphicFramePr>
        <p:xfrm>
          <a:off x="457200" y="981075"/>
          <a:ext cx="8229600" cy="5797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608112"/>
                <a:gridCol w="1220688"/>
                <a:gridCol w="291480"/>
                <a:gridCol w="1152128"/>
                <a:gridCol w="1224136"/>
                <a:gridCol w="1368152"/>
                <a:gridCol w="864096"/>
                <a:gridCol w="586408"/>
              </a:tblGrid>
              <a:tr h="339705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D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J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V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D</a:t>
                      </a:r>
                      <a:endParaRPr lang="es-ES" dirty="0"/>
                    </a:p>
                  </a:txBody>
                  <a:tcPr/>
                </a:tc>
              </a:tr>
              <a:tr h="3419829">
                <a:tc>
                  <a:txBody>
                    <a:bodyPr/>
                    <a:lstStyle/>
                    <a:p>
                      <a:r>
                        <a:rPr lang="es-ES" b="0" dirty="0" smtClean="0">
                          <a:solidFill>
                            <a:schemeClr val="tx1"/>
                          </a:solidFill>
                        </a:rPr>
                        <a:t>AM</a:t>
                      </a:r>
                    </a:p>
                    <a:p>
                      <a:r>
                        <a:rPr lang="es-ES" b="1" dirty="0" smtClean="0">
                          <a:solidFill>
                            <a:srgbClr val="00B0F0"/>
                          </a:solidFill>
                        </a:rPr>
                        <a:t>PM</a:t>
                      </a:r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00B050"/>
                          </a:solidFill>
                        </a:rPr>
                        <a:t>P</a:t>
                      </a:r>
                    </a:p>
                    <a:p>
                      <a:r>
                        <a:rPr lang="es-ES" b="1" dirty="0" smtClean="0">
                          <a:solidFill>
                            <a:srgbClr val="00B050"/>
                          </a:solidFill>
                        </a:rPr>
                        <a:t>A</a:t>
                      </a:r>
                    </a:p>
                    <a:p>
                      <a:r>
                        <a:rPr lang="es-ES" b="1" dirty="0" smtClean="0">
                          <a:solidFill>
                            <a:srgbClr val="00B050"/>
                          </a:solidFill>
                        </a:rPr>
                        <a:t>R</a:t>
                      </a:r>
                    </a:p>
                    <a:p>
                      <a:r>
                        <a:rPr lang="es-ES" b="1" dirty="0" smtClean="0">
                          <a:solidFill>
                            <a:srgbClr val="00B050"/>
                          </a:solidFill>
                        </a:rPr>
                        <a:t>T</a:t>
                      </a:r>
                    </a:p>
                    <a:p>
                      <a:r>
                        <a:rPr lang="es-ES" b="1" dirty="0" smtClean="0">
                          <a:solidFill>
                            <a:srgbClr val="00B050"/>
                          </a:solidFill>
                        </a:rPr>
                        <a:t>i</a:t>
                      </a:r>
                    </a:p>
                    <a:p>
                      <a:r>
                        <a:rPr lang="es-ES" b="1" dirty="0" smtClean="0">
                          <a:solidFill>
                            <a:srgbClr val="00B050"/>
                          </a:solidFill>
                        </a:rPr>
                        <a:t>D</a:t>
                      </a:r>
                    </a:p>
                    <a:p>
                      <a:r>
                        <a:rPr lang="es-ES" b="1" dirty="0" smtClean="0">
                          <a:solidFill>
                            <a:srgbClr val="00B050"/>
                          </a:solidFill>
                        </a:rPr>
                        <a:t>O</a:t>
                      </a:r>
                    </a:p>
                    <a:p>
                      <a:endParaRPr lang="es-ES" b="1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Tareas </a:t>
                      </a:r>
                    </a:p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eneral / </a:t>
                      </a:r>
                    </a:p>
                    <a:p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Dirigidas </a:t>
                      </a:r>
                      <a:endParaRPr lang="es-E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A la Res.</a:t>
                      </a:r>
                    </a:p>
                    <a:p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Recup. </a:t>
                      </a:r>
                    </a:p>
                    <a:p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juegos</a:t>
                      </a:r>
                      <a:endParaRPr lang="es-E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sp / p</a:t>
                      </a:r>
                      <a:endParaRPr lang="es-E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6x3+3  </a:t>
                      </a:r>
                    </a:p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4x4 : 2</a:t>
                      </a:r>
                    </a:p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4x4 :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FFC000"/>
                          </a:solidFill>
                        </a:rPr>
                        <a:t>D</a:t>
                      </a:r>
                    </a:p>
                    <a:p>
                      <a:r>
                        <a:rPr lang="es-ES" dirty="0" smtClean="0">
                          <a:solidFill>
                            <a:srgbClr val="FFC000"/>
                          </a:solidFill>
                        </a:rPr>
                        <a:t>E</a:t>
                      </a:r>
                    </a:p>
                    <a:p>
                      <a:r>
                        <a:rPr lang="es-ES" dirty="0" smtClean="0">
                          <a:solidFill>
                            <a:srgbClr val="FFC000"/>
                          </a:solidFill>
                        </a:rPr>
                        <a:t>S</a:t>
                      </a:r>
                    </a:p>
                    <a:p>
                      <a:r>
                        <a:rPr lang="es-ES" dirty="0" smtClean="0">
                          <a:solidFill>
                            <a:srgbClr val="FFC000"/>
                          </a:solidFill>
                        </a:rPr>
                        <a:t>C</a:t>
                      </a:r>
                    </a:p>
                    <a:p>
                      <a:r>
                        <a:rPr lang="es-ES" dirty="0" smtClean="0">
                          <a:solidFill>
                            <a:srgbClr val="FFC000"/>
                          </a:solidFill>
                        </a:rPr>
                        <a:t>A</a:t>
                      </a:r>
                    </a:p>
                    <a:p>
                      <a:r>
                        <a:rPr lang="es-ES" dirty="0" smtClean="0">
                          <a:solidFill>
                            <a:srgbClr val="FFC000"/>
                          </a:solidFill>
                        </a:rPr>
                        <a:t>N</a:t>
                      </a:r>
                    </a:p>
                    <a:p>
                      <a:r>
                        <a:rPr lang="es-ES" dirty="0" smtClean="0">
                          <a:solidFill>
                            <a:srgbClr val="FFC000"/>
                          </a:solidFill>
                        </a:rPr>
                        <a:t>S</a:t>
                      </a:r>
                    </a:p>
                    <a:p>
                      <a:r>
                        <a:rPr lang="es-ES" dirty="0" smtClean="0">
                          <a:solidFill>
                            <a:srgbClr val="FFC000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C00000"/>
                          </a:solidFill>
                        </a:rPr>
                        <a:t>Fuerza</a:t>
                      </a:r>
                    </a:p>
                    <a:p>
                      <a:r>
                        <a:rPr lang="es-ES" dirty="0" smtClean="0">
                          <a:solidFill>
                            <a:srgbClr val="C00000"/>
                          </a:solidFill>
                        </a:rPr>
                        <a:t>Especial*</a:t>
                      </a:r>
                    </a:p>
                    <a:p>
                      <a:r>
                        <a:rPr lang="es-ES" dirty="0" smtClean="0">
                          <a:solidFill>
                            <a:srgbClr val="C00000"/>
                          </a:solidFill>
                        </a:rPr>
                        <a:t>Intervalos</a:t>
                      </a:r>
                      <a:endParaRPr lang="es-ES" u="none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s-ES" dirty="0" smtClean="0">
                          <a:solidFill>
                            <a:srgbClr val="C00000"/>
                          </a:solidFill>
                        </a:rPr>
                        <a:t>Fartlek</a:t>
                      </a:r>
                      <a:r>
                        <a:rPr lang="es-ES" baseline="0" dirty="0" smtClean="0">
                          <a:solidFill>
                            <a:srgbClr val="C00000"/>
                          </a:solidFill>
                        </a:rPr>
                        <a:t> físico  </a:t>
                      </a:r>
                      <a:r>
                        <a:rPr lang="es-ES" dirty="0" smtClean="0">
                          <a:solidFill>
                            <a:srgbClr val="C00000"/>
                          </a:solidFill>
                        </a:rPr>
                        <a:t>Espacio/P</a:t>
                      </a:r>
                    </a:p>
                    <a:p>
                      <a:r>
                        <a:rPr lang="es-ES" dirty="0" smtClean="0">
                          <a:solidFill>
                            <a:srgbClr val="C00000"/>
                          </a:solidFill>
                        </a:rPr>
                        <a:t>6x3+3  </a:t>
                      </a:r>
                    </a:p>
                    <a:p>
                      <a:r>
                        <a:rPr lang="es-ES" dirty="0" smtClean="0">
                          <a:solidFill>
                            <a:srgbClr val="C00000"/>
                          </a:solidFill>
                        </a:rPr>
                        <a:t>P+ 4x4+ P </a:t>
                      </a:r>
                    </a:p>
                    <a:p>
                      <a:r>
                        <a:rPr lang="es-ES" dirty="0" smtClean="0">
                          <a:solidFill>
                            <a:srgbClr val="C00000"/>
                          </a:solidFill>
                        </a:rPr>
                        <a:t>4x4 :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C00000"/>
                          </a:solidFill>
                        </a:rPr>
                        <a:t>Volumen Téc/táctico</a:t>
                      </a:r>
                    </a:p>
                    <a:p>
                      <a:r>
                        <a:rPr lang="es-ES" dirty="0" smtClean="0">
                          <a:solidFill>
                            <a:srgbClr val="C00000"/>
                          </a:solidFill>
                        </a:rPr>
                        <a:t>Resistencia</a:t>
                      </a:r>
                    </a:p>
                    <a:p>
                      <a:r>
                        <a:rPr lang="es-ES" u="sng" dirty="0" smtClean="0">
                          <a:solidFill>
                            <a:srgbClr val="C00000"/>
                          </a:solidFill>
                        </a:rPr>
                        <a:t>Especial*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rgbClr val="C00000"/>
                          </a:solidFill>
                        </a:rPr>
                        <a:t>(aspectos  técnicos  -tácticos  personificados  por ese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srgbClr val="C00000"/>
                          </a:solidFill>
                        </a:rPr>
                        <a:t>jugador)</a:t>
                      </a:r>
                      <a:endParaRPr lang="es-ES" b="0" u="sng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s-ES" b="0" dirty="0" smtClean="0">
                          <a:solidFill>
                            <a:srgbClr val="C00000"/>
                          </a:solidFill>
                        </a:rPr>
                        <a:t> Futbol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Velocidad</a:t>
                      </a:r>
                    </a:p>
                    <a:p>
                      <a:r>
                        <a:rPr lang="es-ES" u="sng" dirty="0" smtClean="0"/>
                        <a:t>Especial*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Acciones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Combinad.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Con</a:t>
                      </a:r>
                      <a:r>
                        <a:rPr lang="es-ES" baseline="0" dirty="0" smtClean="0"/>
                        <a:t> finalización</a:t>
                      </a: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Pre-</a:t>
                      </a:r>
                    </a:p>
                    <a:p>
                      <a:r>
                        <a:rPr lang="es-ES" dirty="0" smtClean="0"/>
                        <a:t>activar </a:t>
                      </a:r>
                    </a:p>
                    <a:p>
                      <a:r>
                        <a:rPr lang="es-ES" dirty="0" smtClean="0"/>
                        <a:t>El</a:t>
                      </a:r>
                      <a:r>
                        <a:rPr lang="es-ES" baseline="0" dirty="0" smtClean="0"/>
                        <a:t> equipo</a:t>
                      </a:r>
                    </a:p>
                    <a:p>
                      <a:endParaRPr lang="es-ES" baseline="0" dirty="0" smtClean="0"/>
                    </a:p>
                    <a:p>
                      <a:r>
                        <a:rPr lang="es-ES" baseline="0" dirty="0" smtClean="0"/>
                        <a:t>A.B.P.</a:t>
                      </a:r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00B050"/>
                          </a:solidFill>
                        </a:rPr>
                        <a:t>P</a:t>
                      </a:r>
                    </a:p>
                    <a:p>
                      <a:r>
                        <a:rPr lang="es-ES" b="1" dirty="0" smtClean="0">
                          <a:solidFill>
                            <a:srgbClr val="00B050"/>
                          </a:solidFill>
                        </a:rPr>
                        <a:t>A</a:t>
                      </a:r>
                    </a:p>
                    <a:p>
                      <a:r>
                        <a:rPr lang="es-ES" b="1" dirty="0" smtClean="0">
                          <a:solidFill>
                            <a:srgbClr val="00B050"/>
                          </a:solidFill>
                        </a:rPr>
                        <a:t>R</a:t>
                      </a:r>
                    </a:p>
                    <a:p>
                      <a:r>
                        <a:rPr lang="es-ES" b="1" dirty="0" smtClean="0">
                          <a:solidFill>
                            <a:srgbClr val="00B050"/>
                          </a:solidFill>
                        </a:rPr>
                        <a:t>T</a:t>
                      </a:r>
                    </a:p>
                    <a:p>
                      <a:r>
                        <a:rPr lang="es-ES" b="1" dirty="0" smtClean="0">
                          <a:solidFill>
                            <a:srgbClr val="00B050"/>
                          </a:solidFill>
                        </a:rPr>
                        <a:t>i</a:t>
                      </a:r>
                    </a:p>
                    <a:p>
                      <a:r>
                        <a:rPr lang="es-ES" b="1" dirty="0" smtClean="0">
                          <a:solidFill>
                            <a:srgbClr val="00B050"/>
                          </a:solidFill>
                        </a:rPr>
                        <a:t>D</a:t>
                      </a:r>
                    </a:p>
                    <a:p>
                      <a:r>
                        <a:rPr lang="es-ES" b="1" dirty="0" smtClean="0">
                          <a:solidFill>
                            <a:srgbClr val="00B050"/>
                          </a:solidFill>
                        </a:rPr>
                        <a:t>O</a:t>
                      </a:r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</a:tr>
              <a:tr h="750568">
                <a:tc>
                  <a:txBody>
                    <a:bodyPr/>
                    <a:lstStyle/>
                    <a:p>
                      <a:r>
                        <a:rPr lang="es-ES" dirty="0" smtClean="0"/>
                        <a:t>Desg.</a:t>
                      </a:r>
                    </a:p>
                    <a:p>
                      <a:r>
                        <a:rPr lang="es-ES" dirty="0" smtClean="0"/>
                        <a:t>Emoc.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+++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-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+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+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+++</a:t>
                      </a:r>
                      <a:endParaRPr lang="es-ES" dirty="0"/>
                    </a:p>
                  </a:txBody>
                  <a:tcPr/>
                </a:tc>
              </a:tr>
              <a:tr h="3397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tensión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+++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+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+++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+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+++</a:t>
                      </a:r>
                      <a:endParaRPr lang="es-ES" dirty="0"/>
                    </a:p>
                  </a:txBody>
                  <a:tcPr/>
                </a:tc>
              </a:tr>
              <a:tr h="3397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Durac.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+++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+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+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+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+++</a:t>
                      </a:r>
                      <a:endParaRPr lang="es-ES" dirty="0"/>
                    </a:p>
                  </a:txBody>
                  <a:tcPr/>
                </a:tc>
              </a:tr>
              <a:tr h="3397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Vel.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+++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-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++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+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+++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6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Periodización táctica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50759"/>
              </p:ext>
            </p:extLst>
          </p:nvPr>
        </p:nvGraphicFramePr>
        <p:xfrm>
          <a:off x="179514" y="476672"/>
          <a:ext cx="8784972" cy="6362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2"/>
                <a:gridCol w="576064"/>
                <a:gridCol w="288032"/>
                <a:gridCol w="1224136"/>
                <a:gridCol w="1080120"/>
                <a:gridCol w="1440160"/>
                <a:gridCol w="1368152"/>
                <a:gridCol w="1224136"/>
                <a:gridCol w="648070"/>
              </a:tblGrid>
              <a:tr h="385498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D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J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V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D</a:t>
                      </a:r>
                      <a:endParaRPr lang="es-ES" dirty="0"/>
                    </a:p>
                  </a:txBody>
                  <a:tcPr/>
                </a:tc>
              </a:tr>
              <a:tr h="4144101">
                <a:tc>
                  <a:txBody>
                    <a:bodyPr/>
                    <a:lstStyle/>
                    <a:p>
                      <a:r>
                        <a:rPr lang="es-ES" dirty="0" smtClean="0"/>
                        <a:t>AM</a:t>
                      </a:r>
                    </a:p>
                    <a:p>
                      <a:r>
                        <a:rPr lang="es-ES" dirty="0" smtClean="0">
                          <a:solidFill>
                            <a:srgbClr val="00B0F0"/>
                          </a:solidFill>
                        </a:rPr>
                        <a:t>PM</a:t>
                      </a:r>
                      <a:endParaRPr lang="es-E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</a:t>
                      </a:r>
                    </a:p>
                    <a:p>
                      <a:r>
                        <a:rPr lang="es-ES" dirty="0" smtClean="0"/>
                        <a:t>A</a:t>
                      </a:r>
                    </a:p>
                    <a:p>
                      <a:r>
                        <a:rPr lang="es-ES" dirty="0" smtClean="0"/>
                        <a:t>R</a:t>
                      </a:r>
                    </a:p>
                    <a:p>
                      <a:r>
                        <a:rPr lang="es-ES" dirty="0" smtClean="0"/>
                        <a:t>T</a:t>
                      </a:r>
                    </a:p>
                    <a:p>
                      <a:r>
                        <a:rPr lang="es-ES" dirty="0" smtClean="0"/>
                        <a:t>i</a:t>
                      </a:r>
                    </a:p>
                    <a:p>
                      <a:r>
                        <a:rPr lang="es-ES" dirty="0" smtClean="0"/>
                        <a:t>D</a:t>
                      </a:r>
                    </a:p>
                    <a:p>
                      <a:r>
                        <a:rPr lang="es-ES" dirty="0" smtClean="0"/>
                        <a:t>O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FFC000"/>
                          </a:solidFill>
                        </a:rPr>
                        <a:t>D</a:t>
                      </a:r>
                    </a:p>
                    <a:p>
                      <a:r>
                        <a:rPr lang="es-ES" dirty="0" smtClean="0">
                          <a:solidFill>
                            <a:srgbClr val="FFC000"/>
                          </a:solidFill>
                        </a:rPr>
                        <a:t>E</a:t>
                      </a:r>
                    </a:p>
                    <a:p>
                      <a:r>
                        <a:rPr lang="es-ES" dirty="0" smtClean="0">
                          <a:solidFill>
                            <a:srgbClr val="FFC000"/>
                          </a:solidFill>
                        </a:rPr>
                        <a:t>S</a:t>
                      </a:r>
                    </a:p>
                    <a:p>
                      <a:r>
                        <a:rPr lang="es-ES" dirty="0" smtClean="0">
                          <a:solidFill>
                            <a:srgbClr val="FFC000"/>
                          </a:solidFill>
                        </a:rPr>
                        <a:t>C</a:t>
                      </a:r>
                    </a:p>
                    <a:p>
                      <a:r>
                        <a:rPr lang="es-ES" dirty="0" smtClean="0">
                          <a:solidFill>
                            <a:srgbClr val="FFC000"/>
                          </a:solidFill>
                        </a:rPr>
                        <a:t>A</a:t>
                      </a:r>
                    </a:p>
                    <a:p>
                      <a:r>
                        <a:rPr lang="es-ES" dirty="0" smtClean="0">
                          <a:solidFill>
                            <a:srgbClr val="FFC000"/>
                          </a:solidFill>
                        </a:rPr>
                        <a:t>N</a:t>
                      </a:r>
                    </a:p>
                    <a:p>
                      <a:r>
                        <a:rPr lang="es-ES" dirty="0" smtClean="0">
                          <a:solidFill>
                            <a:srgbClr val="FFC000"/>
                          </a:solidFill>
                        </a:rPr>
                        <a:t>S</a:t>
                      </a:r>
                    </a:p>
                    <a:p>
                      <a:r>
                        <a:rPr lang="es-ES" dirty="0" smtClean="0">
                          <a:solidFill>
                            <a:srgbClr val="FFC000"/>
                          </a:solidFill>
                        </a:rPr>
                        <a:t>O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*Recup</a:t>
                      </a:r>
                    </a:p>
                    <a:p>
                      <a:r>
                        <a:rPr lang="es-ES" dirty="0" smtClean="0"/>
                        <a:t>Activa.</a:t>
                      </a:r>
                    </a:p>
                    <a:p>
                      <a:r>
                        <a:rPr lang="es-ES" dirty="0" smtClean="0"/>
                        <a:t>No forzar</a:t>
                      </a:r>
                    </a:p>
                    <a:p>
                      <a:r>
                        <a:rPr lang="es-ES" baseline="0" dirty="0" smtClean="0"/>
                        <a:t>Errores  partido anterior </a:t>
                      </a:r>
                      <a:endParaRPr lang="es-ES" dirty="0" smtClean="0"/>
                    </a:p>
                    <a:p>
                      <a:r>
                        <a:rPr lang="es-ES" dirty="0" smtClean="0"/>
                        <a:t>+ 45’</a:t>
                      </a:r>
                    </a:p>
                    <a:p>
                      <a:r>
                        <a:rPr lang="es-ES" dirty="0" smtClean="0"/>
                        <a:t>- 45’</a:t>
                      </a:r>
                    </a:p>
                    <a:p>
                      <a:r>
                        <a:rPr lang="es-ES" dirty="0" smtClean="0"/>
                        <a:t>Propósitos</a:t>
                      </a:r>
                    </a:p>
                    <a:p>
                      <a:r>
                        <a:rPr lang="es-ES" dirty="0" smtClean="0"/>
                        <a:t>Tácticos</a:t>
                      </a:r>
                    </a:p>
                    <a:p>
                      <a:r>
                        <a:rPr lang="es-ES" dirty="0" smtClean="0"/>
                        <a:t>4x2, 6x2,</a:t>
                      </a:r>
                    </a:p>
                    <a:p>
                      <a:r>
                        <a:rPr lang="es-ES" dirty="0" smtClean="0"/>
                        <a:t>etc.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u="sng" dirty="0" smtClean="0">
                          <a:solidFill>
                            <a:srgbClr val="C00000"/>
                          </a:solidFill>
                        </a:rPr>
                        <a:t>TENSION</a:t>
                      </a:r>
                      <a:endParaRPr lang="es-ES" u="none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s-ES" dirty="0" smtClean="0">
                          <a:solidFill>
                            <a:srgbClr val="C00000"/>
                          </a:solidFill>
                        </a:rPr>
                        <a:t>*Fuerza</a:t>
                      </a:r>
                    </a:p>
                    <a:p>
                      <a:r>
                        <a:rPr lang="es-ES" dirty="0" smtClean="0">
                          <a:solidFill>
                            <a:srgbClr val="C00000"/>
                          </a:solidFill>
                        </a:rPr>
                        <a:t>Técnica.</a:t>
                      </a:r>
                    </a:p>
                    <a:p>
                      <a:r>
                        <a:rPr lang="es-ES" dirty="0" smtClean="0">
                          <a:solidFill>
                            <a:srgbClr val="C00000"/>
                          </a:solidFill>
                        </a:rPr>
                        <a:t>*Fartlek</a:t>
                      </a:r>
                      <a:r>
                        <a:rPr lang="es-ES" baseline="0" dirty="0" smtClean="0">
                          <a:solidFill>
                            <a:srgbClr val="C00000"/>
                          </a:solidFill>
                        </a:rPr>
                        <a:t> físico  -técnico</a:t>
                      </a:r>
                      <a:endParaRPr lang="es-ES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s-ES" dirty="0" smtClean="0">
                          <a:solidFill>
                            <a:srgbClr val="C00000"/>
                          </a:solidFill>
                        </a:rPr>
                        <a:t>Espacios</a:t>
                      </a:r>
                      <a:r>
                        <a:rPr lang="es-ES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  <a:p>
                      <a:r>
                        <a:rPr lang="es-ES" baseline="0" dirty="0" smtClean="0">
                          <a:solidFill>
                            <a:srgbClr val="C00000"/>
                          </a:solidFill>
                        </a:rPr>
                        <a:t>pequeño</a:t>
                      </a:r>
                      <a:endParaRPr lang="es-ES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s-ES" dirty="0" smtClean="0">
                          <a:solidFill>
                            <a:srgbClr val="C00000"/>
                          </a:solidFill>
                        </a:rPr>
                        <a:t>6x3+3  </a:t>
                      </a:r>
                    </a:p>
                    <a:p>
                      <a:r>
                        <a:rPr lang="es-ES" dirty="0" smtClean="0">
                          <a:solidFill>
                            <a:srgbClr val="C00000"/>
                          </a:solidFill>
                        </a:rPr>
                        <a:t>4x4 : 2</a:t>
                      </a:r>
                    </a:p>
                    <a:p>
                      <a:r>
                        <a:rPr lang="es-ES" dirty="0" smtClean="0">
                          <a:solidFill>
                            <a:srgbClr val="C00000"/>
                          </a:solidFill>
                        </a:rPr>
                        <a:t>4x4 : 4</a:t>
                      </a:r>
                    </a:p>
                    <a:p>
                      <a:endParaRPr lang="es-E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u="sng" dirty="0" smtClean="0">
                          <a:solidFill>
                            <a:srgbClr val="C00000"/>
                          </a:solidFill>
                        </a:rPr>
                        <a:t>DURACION</a:t>
                      </a:r>
                    </a:p>
                    <a:p>
                      <a:r>
                        <a:rPr lang="es-ES" u="none" baseline="0" dirty="0" smtClean="0">
                          <a:solidFill>
                            <a:srgbClr val="C00000"/>
                          </a:solidFill>
                        </a:rPr>
                        <a:t>Emocional –Mental </a:t>
                      </a:r>
                      <a:endParaRPr lang="es-ES" u="none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s-ES" u="none" dirty="0" smtClean="0">
                          <a:solidFill>
                            <a:srgbClr val="C00000"/>
                          </a:solidFill>
                        </a:rPr>
                        <a:t>Momentos </a:t>
                      </a:r>
                    </a:p>
                    <a:p>
                      <a:r>
                        <a:rPr lang="es-ES" u="none" dirty="0" smtClean="0">
                          <a:solidFill>
                            <a:srgbClr val="C00000"/>
                          </a:solidFill>
                        </a:rPr>
                        <a:t>Del juego</a:t>
                      </a:r>
                    </a:p>
                    <a:p>
                      <a:r>
                        <a:rPr lang="es-ES" u="none" dirty="0" smtClean="0">
                          <a:solidFill>
                            <a:srgbClr val="C00000"/>
                          </a:solidFill>
                        </a:rPr>
                        <a:t>Hábitos</a:t>
                      </a:r>
                    </a:p>
                    <a:p>
                      <a:r>
                        <a:rPr lang="es-ES" u="none" dirty="0" smtClean="0">
                          <a:solidFill>
                            <a:srgbClr val="C00000"/>
                          </a:solidFill>
                        </a:rPr>
                        <a:t>Concent.</a:t>
                      </a:r>
                      <a:r>
                        <a:rPr lang="es-ES" u="none" baseline="0" dirty="0" smtClean="0">
                          <a:solidFill>
                            <a:srgbClr val="C00000"/>
                          </a:solidFill>
                        </a:rPr>
                        <a:t> / atención</a:t>
                      </a:r>
                      <a:endParaRPr lang="es-ES" u="none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s-ES" u="none" dirty="0" smtClean="0">
                          <a:solidFill>
                            <a:srgbClr val="C00000"/>
                          </a:solidFill>
                        </a:rPr>
                        <a:t>Espacios</a:t>
                      </a:r>
                    </a:p>
                    <a:p>
                      <a:r>
                        <a:rPr lang="es-ES" u="none" dirty="0" smtClean="0">
                          <a:solidFill>
                            <a:srgbClr val="C00000"/>
                          </a:solidFill>
                        </a:rPr>
                        <a:t> Grandes</a:t>
                      </a:r>
                    </a:p>
                    <a:p>
                      <a:r>
                        <a:rPr lang="es-ES" u="none" dirty="0" smtClean="0">
                          <a:solidFill>
                            <a:srgbClr val="C00000"/>
                          </a:solidFill>
                        </a:rPr>
                        <a:t>P+7x7+P</a:t>
                      </a:r>
                    </a:p>
                    <a:p>
                      <a:r>
                        <a:rPr lang="es-ES" u="none" dirty="0" smtClean="0">
                          <a:solidFill>
                            <a:srgbClr val="C00000"/>
                          </a:solidFill>
                        </a:rPr>
                        <a:t>P+8x8+P</a:t>
                      </a:r>
                    </a:p>
                    <a:p>
                      <a:r>
                        <a:rPr lang="es-ES" u="none" dirty="0" smtClean="0">
                          <a:solidFill>
                            <a:srgbClr val="C00000"/>
                          </a:solidFill>
                        </a:rPr>
                        <a:t>P+9x9+P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u="sng" dirty="0" smtClean="0"/>
                        <a:t>Velocidad</a:t>
                      </a:r>
                      <a:r>
                        <a:rPr lang="es-ES" u="none" baseline="0" dirty="0" smtClean="0"/>
                        <a:t> </a:t>
                      </a:r>
                    </a:p>
                    <a:p>
                      <a:r>
                        <a:rPr lang="es-ES" u="none" baseline="0" dirty="0" smtClean="0"/>
                        <a:t>Decisión</a:t>
                      </a:r>
                    </a:p>
                    <a:p>
                      <a:r>
                        <a:rPr lang="es-ES" u="none" baseline="0" dirty="0" smtClean="0"/>
                        <a:t>Ejecución</a:t>
                      </a:r>
                    </a:p>
                    <a:p>
                      <a:r>
                        <a:rPr lang="es-ES" u="none" baseline="0" dirty="0" smtClean="0"/>
                        <a:t>Locomoción</a:t>
                      </a:r>
                      <a:endParaRPr lang="es-ES" u="none" dirty="0" smtClean="0"/>
                    </a:p>
                    <a:p>
                      <a:r>
                        <a:rPr lang="es-ES" u="none" dirty="0" smtClean="0"/>
                        <a:t>Elevada Contracción.</a:t>
                      </a:r>
                    </a:p>
                    <a:p>
                      <a:r>
                        <a:rPr lang="es-ES" u="none" dirty="0" smtClean="0"/>
                        <a:t>3x2</a:t>
                      </a:r>
                      <a:r>
                        <a:rPr lang="es-ES" u="none" baseline="0" dirty="0" smtClean="0"/>
                        <a:t> : 2x2  </a:t>
                      </a:r>
                      <a:endParaRPr lang="es-ES" u="none" dirty="0" smtClean="0"/>
                    </a:p>
                    <a:p>
                      <a:r>
                        <a:rPr lang="es-ES" u="none" dirty="0" smtClean="0"/>
                        <a:t>+ definición.</a:t>
                      </a:r>
                    </a:p>
                    <a:p>
                      <a:r>
                        <a:rPr lang="es-ES" u="none" dirty="0" smtClean="0"/>
                        <a:t>P+3x3 : 2</a:t>
                      </a:r>
                    </a:p>
                    <a:p>
                      <a:r>
                        <a:rPr lang="es-ES" u="none" dirty="0" smtClean="0"/>
                        <a:t>Defensa</a:t>
                      </a:r>
                    </a:p>
                    <a:p>
                      <a:endParaRPr lang="es-ES" u="sng" dirty="0" smtClean="0"/>
                    </a:p>
                    <a:p>
                      <a:endParaRPr lang="es-E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Pre-</a:t>
                      </a:r>
                    </a:p>
                    <a:p>
                      <a:r>
                        <a:rPr lang="es-ES" dirty="0" smtClean="0"/>
                        <a:t>activar </a:t>
                      </a:r>
                    </a:p>
                    <a:p>
                      <a:r>
                        <a:rPr lang="es-ES" dirty="0" smtClean="0"/>
                        <a:t>El</a:t>
                      </a:r>
                      <a:r>
                        <a:rPr lang="es-ES" baseline="0" dirty="0" smtClean="0"/>
                        <a:t> equipo.</a:t>
                      </a:r>
                    </a:p>
                    <a:p>
                      <a:r>
                        <a:rPr lang="es-ES" baseline="0" dirty="0" smtClean="0"/>
                        <a:t>Revisión</a:t>
                      </a:r>
                    </a:p>
                    <a:p>
                      <a:r>
                        <a:rPr lang="es-ES" baseline="0" dirty="0" smtClean="0"/>
                        <a:t>Estrategia</a:t>
                      </a:r>
                    </a:p>
                    <a:p>
                      <a:r>
                        <a:rPr lang="es-ES" baseline="0" dirty="0" smtClean="0"/>
                        <a:t>A.B.P.</a:t>
                      </a:r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</a:t>
                      </a:r>
                    </a:p>
                    <a:p>
                      <a:r>
                        <a:rPr lang="es-ES" dirty="0" smtClean="0"/>
                        <a:t>A</a:t>
                      </a:r>
                    </a:p>
                    <a:p>
                      <a:r>
                        <a:rPr lang="es-ES" dirty="0" smtClean="0"/>
                        <a:t>R</a:t>
                      </a:r>
                    </a:p>
                    <a:p>
                      <a:r>
                        <a:rPr lang="es-ES" dirty="0" smtClean="0"/>
                        <a:t>T</a:t>
                      </a:r>
                    </a:p>
                    <a:p>
                      <a:r>
                        <a:rPr lang="es-ES" dirty="0" smtClean="0"/>
                        <a:t>I</a:t>
                      </a:r>
                    </a:p>
                    <a:p>
                      <a:r>
                        <a:rPr lang="es-ES" dirty="0" smtClean="0"/>
                        <a:t>D</a:t>
                      </a:r>
                    </a:p>
                    <a:p>
                      <a:r>
                        <a:rPr lang="es-ES" dirty="0" smtClean="0"/>
                        <a:t>O</a:t>
                      </a:r>
                      <a:endParaRPr lang="es-ES" dirty="0"/>
                    </a:p>
                  </a:txBody>
                  <a:tcPr/>
                </a:tc>
              </a:tr>
              <a:tr h="676456">
                <a:tc>
                  <a:txBody>
                    <a:bodyPr/>
                    <a:lstStyle/>
                    <a:p>
                      <a:r>
                        <a:rPr lang="es-ES" dirty="0" smtClean="0"/>
                        <a:t>Desg.</a:t>
                      </a:r>
                    </a:p>
                    <a:p>
                      <a:r>
                        <a:rPr lang="es-ES" dirty="0" smtClean="0"/>
                        <a:t>Emoc.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+++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-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+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+++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++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+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+++</a:t>
                      </a:r>
                      <a:endParaRPr lang="es-ES" dirty="0"/>
                    </a:p>
                  </a:txBody>
                  <a:tcPr/>
                </a:tc>
              </a:tr>
              <a:tr h="385498">
                <a:tc>
                  <a:txBody>
                    <a:bodyPr/>
                    <a:lstStyle/>
                    <a:p>
                      <a:r>
                        <a:rPr lang="es-ES" dirty="0" smtClean="0"/>
                        <a:t>tensión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+++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-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++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++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++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+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+++</a:t>
                      </a:r>
                      <a:endParaRPr lang="es-ES" dirty="0"/>
                    </a:p>
                  </a:txBody>
                  <a:tcPr/>
                </a:tc>
              </a:tr>
              <a:tr h="385498">
                <a:tc>
                  <a:txBody>
                    <a:bodyPr/>
                    <a:lstStyle/>
                    <a:p>
                      <a:r>
                        <a:rPr lang="es-ES" dirty="0" smtClean="0"/>
                        <a:t>Durac.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+++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-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+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++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+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+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+++</a:t>
                      </a:r>
                      <a:endParaRPr lang="es-ES" dirty="0"/>
                    </a:p>
                  </a:txBody>
                  <a:tcPr/>
                </a:tc>
              </a:tr>
              <a:tr h="385498">
                <a:tc>
                  <a:txBody>
                    <a:bodyPr/>
                    <a:lstStyle/>
                    <a:p>
                      <a:r>
                        <a:rPr lang="es-ES" dirty="0" smtClean="0"/>
                        <a:t>Vel.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+++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-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++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++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+++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+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+++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56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Miércoles.</a:t>
            </a:r>
            <a:br>
              <a:rPr lang="es-MX" dirty="0" smtClean="0"/>
            </a:br>
            <a:r>
              <a:rPr lang="es-MX" dirty="0" smtClean="0"/>
              <a:t>Asignación de Tareas.</a:t>
            </a:r>
            <a:br>
              <a:rPr lang="es-MX" dirty="0" smtClean="0"/>
            </a:br>
            <a:r>
              <a:rPr lang="es-MX" dirty="0" smtClean="0"/>
              <a:t>Espacio pequeños.</a:t>
            </a:r>
            <a:br>
              <a:rPr lang="es-MX" dirty="0" smtClean="0"/>
            </a:br>
            <a:r>
              <a:rPr lang="es-MX" dirty="0" smtClean="0"/>
              <a:t>2x2+2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- En un espacio de 15 X 20.</a:t>
            </a:r>
            <a:endParaRPr lang="es-MX" dirty="0" smtClean="0"/>
          </a:p>
          <a:p>
            <a:r>
              <a:rPr lang="es-ES" dirty="0" smtClean="0"/>
              <a:t>- 2 VS 2 con mini-porterías de cada lado más dos apoyos fuera.</a:t>
            </a:r>
            <a:endParaRPr lang="es-MX" dirty="0" smtClean="0"/>
          </a:p>
          <a:p>
            <a:r>
              <a:rPr lang="es-ES" dirty="0" smtClean="0"/>
              <a:t>- Los jugadores adentro pueden jugar de forma ilimitada de toques y apoyos juegan 1 toque.</a:t>
            </a:r>
            <a:endParaRPr lang="es-MX" dirty="0" smtClean="0"/>
          </a:p>
          <a:p>
            <a:r>
              <a:rPr lang="es-ES" dirty="0" smtClean="0"/>
              <a:t>- 1 minuto y 30 segundos X 6 repeticiones (1 min de recuperación entre cada una)</a:t>
            </a:r>
            <a:endParaRPr lang="es-MX" dirty="0" smtClean="0"/>
          </a:p>
          <a:p>
            <a:r>
              <a:rPr lang="es-ES" dirty="0" smtClean="0"/>
              <a:t>- Siempre se cambian los apoyos entre cada serie.</a:t>
            </a:r>
            <a:endParaRPr lang="es-MX" dirty="0" smtClean="0"/>
          </a:p>
          <a:p>
            <a:r>
              <a:rPr lang="es-ES" dirty="0" smtClean="0"/>
              <a:t>- Objetivo:</a:t>
            </a:r>
            <a:endParaRPr lang="es-MX" dirty="0" smtClean="0"/>
          </a:p>
          <a:p>
            <a:r>
              <a:rPr lang="es-ES" dirty="0" smtClean="0"/>
              <a:t>Defensivamente: Trabajar el primer y segundo defensa (presión y cobertura)</a:t>
            </a:r>
            <a:endParaRPr lang="es-MX" dirty="0" smtClean="0"/>
          </a:p>
          <a:p>
            <a:r>
              <a:rPr lang="es-ES" dirty="0" smtClean="0"/>
              <a:t>Ofensivamente: Calidad de pases, movilidad, improvisación, penetración, apoyo y velocidad de ejecución.</a:t>
            </a:r>
            <a:endParaRPr lang="es-MX" dirty="0" smtClean="0"/>
          </a:p>
          <a:p>
            <a:r>
              <a:rPr lang="es-ES" dirty="0" smtClean="0"/>
              <a:t>Físico: Fuerza específica.</a:t>
            </a:r>
            <a:endParaRPr lang="es-MX" dirty="0" smtClean="0"/>
          </a:p>
          <a:p>
            <a:endParaRPr lang="es-MX" dirty="0"/>
          </a:p>
        </p:txBody>
      </p:sp>
      <p:pic>
        <p:nvPicPr>
          <p:cNvPr id="5" name="4 Marcador de contenido" descr="http://1.bp.blogspot.com/_qmnnLwBVdNI/TVMUpfZ5h5I/AAAAAAAAATE/tJfRJRO6trk/s400/6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48680"/>
            <a:ext cx="4896543" cy="5760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3008313" cy="1512168"/>
          </a:xfrm>
        </p:spPr>
        <p:txBody>
          <a:bodyPr>
            <a:noAutofit/>
          </a:bodyPr>
          <a:lstStyle/>
          <a:p>
            <a:r>
              <a:rPr lang="es-ES" dirty="0" smtClean="0"/>
              <a:t>Miércoles </a:t>
            </a:r>
            <a:r>
              <a:rPr lang="es-ES" dirty="0" smtClean="0">
                <a:solidFill>
                  <a:srgbClr val="0070C0"/>
                </a:solidFill>
              </a:rPr>
              <a:t/>
            </a:r>
            <a:br>
              <a:rPr lang="es-ES" dirty="0" smtClean="0">
                <a:solidFill>
                  <a:srgbClr val="0070C0"/>
                </a:solidFill>
              </a:rPr>
            </a:br>
            <a:r>
              <a:rPr lang="es-ES" dirty="0" smtClean="0">
                <a:solidFill>
                  <a:srgbClr val="0070C0"/>
                </a:solidFill>
              </a:rPr>
              <a:t>Metodología :  </a:t>
            </a:r>
            <a:br>
              <a:rPr lang="es-ES" dirty="0" smtClean="0">
                <a:solidFill>
                  <a:srgbClr val="0070C0"/>
                </a:solidFill>
              </a:rPr>
            </a:br>
            <a:r>
              <a:rPr lang="es-ES" dirty="0" smtClean="0">
                <a:solidFill>
                  <a:srgbClr val="0070C0"/>
                </a:solidFill>
              </a:rPr>
              <a:t>Asignación de tareas</a:t>
            </a:r>
            <a:r>
              <a:rPr lang="es-ES" dirty="0">
                <a:solidFill>
                  <a:srgbClr val="0070C0"/>
                </a:solidFill>
              </a:rPr>
              <a:t/>
            </a:r>
            <a:br>
              <a:rPr lang="es-ES" dirty="0">
                <a:solidFill>
                  <a:srgbClr val="0070C0"/>
                </a:solidFill>
              </a:rPr>
            </a:br>
            <a:r>
              <a:rPr lang="es-ES" dirty="0" smtClean="0">
                <a:solidFill>
                  <a:srgbClr val="00B050"/>
                </a:solidFill>
              </a:rPr>
              <a:t>Espacios Pequeños: </a:t>
            </a:r>
            <a:br>
              <a:rPr lang="es-ES" dirty="0" smtClean="0">
                <a:solidFill>
                  <a:srgbClr val="00B050"/>
                </a:solidFill>
              </a:rPr>
            </a:br>
            <a:r>
              <a:rPr lang="es-ES" dirty="0" smtClean="0">
                <a:solidFill>
                  <a:srgbClr val="00B050"/>
                </a:solidFill>
              </a:rPr>
              <a:t>3’ x 3 jug. = 12’ + 2= 15’ 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12" name="11 Marcador de contenido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1591" t="28940" r="63250" b="26824"/>
          <a:stretch/>
        </p:blipFill>
        <p:spPr bwMode="auto">
          <a:xfrm>
            <a:off x="3707904" y="260648"/>
            <a:ext cx="5256584" cy="64807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12 Imagen"/>
          <p:cNvPicPr/>
          <p:nvPr/>
        </p:nvPicPr>
        <p:blipFill rotWithShape="1">
          <a:blip r:embed="rId2" cstate="print"/>
          <a:srcRect l="37279" t="19293" r="23321" b="22588"/>
          <a:stretch/>
        </p:blipFill>
        <p:spPr bwMode="auto">
          <a:xfrm>
            <a:off x="467544" y="1844824"/>
            <a:ext cx="2952327" cy="48965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108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Miércoles.</a:t>
            </a:r>
            <a:br>
              <a:rPr lang="es-ES" dirty="0" smtClean="0"/>
            </a:br>
            <a:r>
              <a:rPr lang="es-ES" dirty="0" smtClean="0">
                <a:solidFill>
                  <a:srgbClr val="0070C0"/>
                </a:solidFill>
              </a:rPr>
              <a:t>Método: </a:t>
            </a:r>
            <a:br>
              <a:rPr lang="es-ES" dirty="0" smtClean="0">
                <a:solidFill>
                  <a:srgbClr val="0070C0"/>
                </a:solidFill>
              </a:rPr>
            </a:br>
            <a:r>
              <a:rPr lang="es-ES" dirty="0" smtClean="0">
                <a:solidFill>
                  <a:srgbClr val="0070C0"/>
                </a:solidFill>
              </a:rPr>
              <a:t>Asignación de tareas.</a:t>
            </a:r>
            <a:br>
              <a:rPr lang="es-ES" dirty="0" smtClean="0">
                <a:solidFill>
                  <a:srgbClr val="0070C0"/>
                </a:solidFill>
              </a:rPr>
            </a:br>
            <a:r>
              <a:rPr lang="es-ES" dirty="0" smtClean="0">
                <a:solidFill>
                  <a:srgbClr val="0070C0"/>
                </a:solidFill>
              </a:rPr>
              <a:t>3’ P+4x4+P. total  12’ 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s-ES" sz="2000" dirty="0">
                <a:latin typeface="Arial" charset="0"/>
                <a:cs typeface="Arial" charset="0"/>
              </a:rPr>
              <a:t>Para este día se diseñan </a:t>
            </a:r>
            <a:r>
              <a:rPr lang="es-ES" sz="2000" b="1" dirty="0">
                <a:latin typeface="Arial" charset="0"/>
                <a:cs typeface="Arial" charset="0"/>
              </a:rPr>
              <a:t>ejercicios</a:t>
            </a:r>
            <a:r>
              <a:rPr lang="es-ES" sz="2000" dirty="0">
                <a:latin typeface="Arial" charset="0"/>
                <a:cs typeface="Arial" charset="0"/>
              </a:rPr>
              <a:t> que impliquen significativa velocidad de contracción, corta duración, tensión elevada, pocos jugadores. Por ello </a:t>
            </a:r>
            <a:r>
              <a:rPr lang="es-ES" sz="2000" b="1" dirty="0">
                <a:latin typeface="Arial" charset="0"/>
                <a:cs typeface="Arial" charset="0"/>
              </a:rPr>
              <a:t>los ejercicios</a:t>
            </a:r>
            <a:r>
              <a:rPr lang="es-ES" sz="2000" dirty="0">
                <a:latin typeface="Arial" charset="0"/>
                <a:cs typeface="Arial" charset="0"/>
              </a:rPr>
              <a:t> de este día exigen una grande densidad de contracciones excéntricas incluyendo aceleraciones, cambios de dirección, saltos, paradas, etc.</a:t>
            </a:r>
            <a:br>
              <a:rPr lang="es-ES" sz="2000" dirty="0">
                <a:latin typeface="Arial" charset="0"/>
                <a:cs typeface="Arial" charset="0"/>
              </a:rPr>
            </a:br>
            <a:endParaRPr lang="es-ES" sz="2000" dirty="0"/>
          </a:p>
        </p:txBody>
      </p:sp>
      <p:pic>
        <p:nvPicPr>
          <p:cNvPr id="7" name="9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7" y="548680"/>
            <a:ext cx="439248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825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es-ES" sz="3200" dirty="0" smtClean="0"/>
              <a:t>Métodos de Entrenamiento físico </a:t>
            </a:r>
            <a:endParaRPr lang="es-ES" sz="3200" dirty="0"/>
          </a:p>
        </p:txBody>
      </p:sp>
      <p:pic>
        <p:nvPicPr>
          <p:cNvPr id="4" name="Picture 2" descr="05-09-~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t="53925" r="12862" b="7208"/>
          <a:stretch/>
        </p:blipFill>
        <p:spPr bwMode="auto">
          <a:xfrm>
            <a:off x="179512" y="764704"/>
            <a:ext cx="3816424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05-09-~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3" t="13944" r="25198" b="45938"/>
          <a:stretch/>
        </p:blipFill>
        <p:spPr bwMode="auto">
          <a:xfrm>
            <a:off x="4427984" y="908720"/>
            <a:ext cx="4536504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52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0070C0"/>
                </a:solidFill>
              </a:rPr>
              <a:t>Circuito de Fuerza- Resistencia</a:t>
            </a:r>
            <a:endParaRPr lang="es-ES" sz="2800" b="1" dirty="0">
              <a:solidFill>
                <a:srgbClr val="0070C0"/>
              </a:solidFill>
            </a:endParaRPr>
          </a:p>
        </p:txBody>
      </p:sp>
      <p:sp>
        <p:nvSpPr>
          <p:cNvPr id="9" name="2 Rectángulo"/>
          <p:cNvSpPr>
            <a:spLocks noGrp="1" noChangeArrowheads="1"/>
          </p:cNvSpPr>
          <p:nvPr>
            <p:ph sz="half" idx="1"/>
          </p:nvPr>
        </p:nvSpPr>
        <p:spPr bwMode="auto">
          <a:xfrm>
            <a:off x="457200" y="1600200"/>
            <a:ext cx="4038600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_tradnl" sz="1800" b="1" dirty="0">
                <a:solidFill>
                  <a:srgbClr val="C00000"/>
                </a:solidFill>
              </a:rPr>
              <a:t>Posta 1:</a:t>
            </a:r>
            <a:r>
              <a:rPr lang="es-ES_tradnl" sz="1800" b="1" dirty="0"/>
              <a:t> cambios de dirección.- 2xl5m</a:t>
            </a:r>
            <a:endParaRPr lang="es-MX" sz="1800" b="1" dirty="0"/>
          </a:p>
          <a:p>
            <a:r>
              <a:rPr lang="es-ES_tradnl" sz="1800" dirty="0"/>
              <a:t>Carrera recuperación 15"</a:t>
            </a:r>
            <a:endParaRPr lang="es-MX" sz="1800" b="1" dirty="0"/>
          </a:p>
          <a:p>
            <a:r>
              <a:rPr lang="es-ES_tradnl" sz="1800" b="1" dirty="0">
                <a:solidFill>
                  <a:srgbClr val="C00000"/>
                </a:solidFill>
              </a:rPr>
              <a:t>Posta 2</a:t>
            </a:r>
            <a:r>
              <a:rPr lang="es-ES_tradnl" sz="1800" b="1" dirty="0"/>
              <a:t>: Partido </a:t>
            </a:r>
            <a:r>
              <a:rPr lang="es-ES_tradnl" sz="1800" dirty="0"/>
              <a:t>2x2 </a:t>
            </a:r>
            <a:r>
              <a:rPr lang="es-ES_tradnl" sz="1800" b="1" dirty="0"/>
              <a:t>15"</a:t>
            </a:r>
            <a:endParaRPr lang="es-MX" sz="1800" b="1" dirty="0"/>
          </a:p>
          <a:p>
            <a:r>
              <a:rPr lang="es-ES_tradnl" sz="1800" b="1" dirty="0">
                <a:solidFill>
                  <a:srgbClr val="C00000"/>
                </a:solidFill>
              </a:rPr>
              <a:t>Posta 3</a:t>
            </a:r>
            <a:r>
              <a:rPr lang="es-ES_tradnl" sz="1800" b="1" dirty="0"/>
              <a:t>: Partido 2x2 15"</a:t>
            </a:r>
            <a:endParaRPr lang="es-MX" sz="1800" b="1" dirty="0"/>
          </a:p>
          <a:p>
            <a:r>
              <a:rPr lang="es-ES_tradnl" sz="1800" dirty="0"/>
              <a:t>Carrera recuperación 15"</a:t>
            </a:r>
            <a:endParaRPr lang="es-MX" sz="1800" b="1" dirty="0"/>
          </a:p>
          <a:p>
            <a:r>
              <a:rPr lang="es-ES_tradnl" sz="1800" b="1" dirty="0">
                <a:solidFill>
                  <a:srgbClr val="C00000"/>
                </a:solidFill>
              </a:rPr>
              <a:t>Posta 4:</a:t>
            </a:r>
            <a:r>
              <a:rPr lang="es-ES_tradnl" sz="1800" b="1" dirty="0"/>
              <a:t> Partido 1x1 15"</a:t>
            </a:r>
            <a:endParaRPr lang="es-MX" sz="1800" b="1" dirty="0"/>
          </a:p>
          <a:p>
            <a:r>
              <a:rPr lang="es-ES_tradnl" sz="1800" dirty="0"/>
              <a:t>Carrera recuperación 15"</a:t>
            </a:r>
            <a:endParaRPr lang="es-MX" sz="1800" b="1" dirty="0"/>
          </a:p>
          <a:p>
            <a:r>
              <a:rPr lang="es-ES_tradnl" sz="1800" b="1" dirty="0">
                <a:solidFill>
                  <a:srgbClr val="C00000"/>
                </a:solidFill>
              </a:rPr>
              <a:t>Posta 5</a:t>
            </a:r>
            <a:r>
              <a:rPr lang="es-ES_tradnl" sz="1800" b="1" dirty="0"/>
              <a:t>: 5 remates de cabeza por parejas.</a:t>
            </a:r>
            <a:endParaRPr lang="es-MX" sz="1800" b="1" dirty="0"/>
          </a:p>
          <a:p>
            <a:r>
              <a:rPr lang="es-ES_tradnl" sz="1800" dirty="0"/>
              <a:t>Carrera recuperación 15"</a:t>
            </a:r>
            <a:endParaRPr lang="es-MX" sz="1800" b="1" dirty="0"/>
          </a:p>
          <a:p>
            <a:r>
              <a:rPr lang="es-ES_tradnl" sz="1800" b="1" dirty="0">
                <a:solidFill>
                  <a:srgbClr val="C00000"/>
                </a:solidFill>
              </a:rPr>
              <a:t>Posta 6</a:t>
            </a:r>
            <a:r>
              <a:rPr lang="es-ES_tradnl" sz="1800" b="1" dirty="0"/>
              <a:t>:3 saltos de valla, conducción y tiro a portería x 3</a:t>
            </a:r>
            <a:endParaRPr lang="es-MX" sz="1800" b="1" dirty="0"/>
          </a:p>
          <a:p>
            <a:r>
              <a:rPr lang="es-ES_tradnl" sz="1800" dirty="0"/>
              <a:t>Carrera recuperación 15"</a:t>
            </a:r>
            <a:endParaRPr lang="es-MX" sz="1800" b="1" dirty="0"/>
          </a:p>
          <a:p>
            <a:endParaRPr lang="es-MX" sz="1200" dirty="0"/>
          </a:p>
        </p:txBody>
      </p:sp>
      <p:pic>
        <p:nvPicPr>
          <p:cNvPr id="14" name="Picture 2" descr="07-09-~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4320480" cy="492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21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2800" b="1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La sesión, es la  unidad básica o  celular  de la estructura  de organización  y  planificación  del entrena</a:t>
            </a:r>
            <a:r>
              <a:rPr lang="es-ES_tradnl" sz="2800" b="1" dirty="0">
                <a:solidFill>
                  <a:srgbClr val="0070C0"/>
                </a:solidFill>
              </a:rPr>
              <a:t>miento.</a:t>
            </a:r>
            <a:r>
              <a:rPr lang="es-ES" sz="2800" dirty="0"/>
              <a:t/>
            </a:r>
            <a:br>
              <a:rPr lang="es-ES" sz="2800" dirty="0"/>
            </a:br>
            <a:endParaRPr lang="es-ES" sz="2800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ES_tradnl" b="1" dirty="0"/>
              <a:t>Sesiones de entrenamiento:</a:t>
            </a:r>
          </a:p>
          <a:p>
            <a:r>
              <a:rPr lang="es-ES_tradnl" dirty="0"/>
              <a:t>Sesiones con objetivo selectivo: orientadas hacia aspectos precisos de la preparación.</a:t>
            </a:r>
          </a:p>
          <a:p>
            <a:r>
              <a:rPr lang="es-ES_tradnl" dirty="0"/>
              <a:t>Sesiones con objetivos conjuntos: orientadas hacia el trabajo simultaneo de varias cualidades.</a:t>
            </a:r>
          </a:p>
          <a:p>
            <a:endParaRPr lang="es-ES" dirty="0"/>
          </a:p>
        </p:txBody>
      </p:sp>
      <p:pic>
        <p:nvPicPr>
          <p:cNvPr id="10" name="9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1772816"/>
            <a:ext cx="4248472" cy="3960440"/>
          </a:xfrm>
        </p:spPr>
      </p:pic>
    </p:spTree>
    <p:extLst>
      <p:ext uri="{BB962C8B-B14F-4D97-AF65-F5344CB8AC3E}">
        <p14:creationId xmlns:p14="http://schemas.microsoft.com/office/powerpoint/2010/main" val="324028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Jueves: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</a:t>
            </a:r>
            <a:r>
              <a:rPr lang="es-ES" dirty="0" smtClean="0"/>
              <a:t>Metodologías</a:t>
            </a:r>
            <a:r>
              <a:rPr lang="es-ES" dirty="0" smtClean="0"/>
              <a:t>: Descubrimiento guiado </a:t>
            </a:r>
            <a:br>
              <a:rPr lang="es-ES" dirty="0" smtClean="0"/>
            </a:br>
            <a:r>
              <a:rPr lang="es-ES" dirty="0" smtClean="0"/>
              <a:t>Resolución de problemas 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MX" sz="2000" dirty="0"/>
              <a:t>Primero es aconsejable automatizar una sola acción táctica. Después agregar una o dos más para emplearlas de acuerdo a una situación competitiva. Cuando esto sucede el jugador aplica su preparación técnica, táctica, física y psíquica de manera óptima en dependencia de la situación y de la conducta y las posibilidades del contrario.</a:t>
            </a:r>
            <a:br>
              <a:rPr lang="es-MX" sz="2000" dirty="0"/>
            </a:br>
            <a:endParaRPr lang="es-ES" sz="2000" dirty="0"/>
          </a:p>
          <a:p>
            <a:endParaRPr lang="es-ES" sz="2000" dirty="0" smtClean="0"/>
          </a:p>
          <a:p>
            <a:endParaRPr lang="es-ES" dirty="0"/>
          </a:p>
        </p:txBody>
      </p:sp>
      <p:pic>
        <p:nvPicPr>
          <p:cNvPr id="9" name="8 Marcador de contenido" descr="https://lh6.googleusercontent.com/-isjuGki4uHE/TXC7TXrwCWI/AAAAAAAAAV4/j57_6G1yddo/s400/yes4.jpg">
            <a:hlinkClick r:id="rId2"/>
          </p:cNvPr>
          <p:cNvPicPr>
            <a:picLocks noGrp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6672"/>
            <a:ext cx="4824535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279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25177" r="57222" b="31059"/>
          <a:stretch>
            <a:fillRect/>
          </a:stretch>
        </p:blipFill>
        <p:spPr bwMode="auto">
          <a:xfrm>
            <a:off x="0" y="116632"/>
            <a:ext cx="9144000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85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77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3286001" cy="151216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Jueves </a:t>
            </a:r>
            <a:br>
              <a:rPr lang="es-ES" dirty="0" smtClean="0"/>
            </a:br>
            <a:r>
              <a:rPr lang="es-ES" dirty="0" smtClean="0"/>
              <a:t>Met. Desc. Guiado. ½ Campo .</a:t>
            </a:r>
            <a:br>
              <a:rPr lang="es-ES" dirty="0" smtClean="0"/>
            </a:br>
            <a:r>
              <a:rPr lang="es-ES" dirty="0" smtClean="0">
                <a:solidFill>
                  <a:srgbClr val="00B050"/>
                </a:solidFill>
              </a:rPr>
              <a:t>Transiciones Ataque -defensa.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>
                <a:solidFill>
                  <a:srgbClr val="FF0000"/>
                </a:solidFill>
              </a:rPr>
              <a:t>Momento  defensivo.</a:t>
            </a:r>
            <a:br>
              <a:rPr lang="es-ES" dirty="0" smtClean="0">
                <a:solidFill>
                  <a:srgbClr val="FF0000"/>
                </a:solidFill>
              </a:rPr>
            </a:br>
            <a:r>
              <a:rPr lang="es-ES" dirty="0" smtClean="0"/>
              <a:t>11x11 Duración: 7’ </a:t>
            </a:r>
            <a:endParaRPr lang="es-ES" dirty="0"/>
          </a:p>
        </p:txBody>
      </p:sp>
      <p:sp>
        <p:nvSpPr>
          <p:cNvPr id="79" name="78 Marcador de contenido"/>
          <p:cNvSpPr>
            <a:spLocks noGrp="1"/>
          </p:cNvSpPr>
          <p:nvPr>
            <p:ph idx="1"/>
          </p:nvPr>
        </p:nvSpPr>
        <p:spPr>
          <a:xfrm>
            <a:off x="3575050" y="116632"/>
            <a:ext cx="5111750" cy="6009531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80" name="79 Marcador de texto"/>
          <p:cNvSpPr>
            <a:spLocks noGrp="1"/>
          </p:cNvSpPr>
          <p:nvPr>
            <p:ph type="body" sz="half" idx="2"/>
          </p:nvPr>
        </p:nvSpPr>
        <p:spPr>
          <a:xfrm>
            <a:off x="251520" y="1723729"/>
            <a:ext cx="3213993" cy="4375696"/>
          </a:xfrm>
        </p:spPr>
        <p:txBody>
          <a:bodyPr>
            <a:normAutofit/>
          </a:bodyPr>
          <a:lstStyle/>
          <a:p>
            <a:r>
              <a:rPr lang="es-ES" b="1" u="sng" dirty="0" smtClean="0">
                <a:solidFill>
                  <a:srgbClr val="0070C0"/>
                </a:solidFill>
              </a:rPr>
              <a:t>La Conservación del  balón</a:t>
            </a:r>
            <a:r>
              <a:rPr lang="es-ES" b="1" dirty="0" smtClean="0">
                <a:solidFill>
                  <a:srgbClr val="0070C0"/>
                </a:solidFill>
              </a:rPr>
              <a:t>  (1) ,  </a:t>
            </a:r>
            <a:r>
              <a:rPr lang="es-ES" dirty="0" smtClean="0"/>
              <a:t>es  de los </a:t>
            </a:r>
            <a:r>
              <a:rPr lang="es-ES" b="1" dirty="0" smtClean="0">
                <a:solidFill>
                  <a:srgbClr val="FF0000"/>
                </a:solidFill>
              </a:rPr>
              <a:t>rojos</a:t>
            </a:r>
            <a:r>
              <a:rPr lang="es-ES" dirty="0" smtClean="0"/>
              <a:t> que no deben perderlo, jugando con máxima </a:t>
            </a:r>
            <a:r>
              <a:rPr lang="es-ES" b="1" u="sng" dirty="0" smtClean="0">
                <a:solidFill>
                  <a:srgbClr val="0070C0"/>
                </a:solidFill>
              </a:rPr>
              <a:t>concentración</a:t>
            </a:r>
            <a:r>
              <a:rPr lang="es-ES" b="1" dirty="0" smtClean="0">
                <a:solidFill>
                  <a:srgbClr val="0070C0"/>
                </a:solidFill>
              </a:rPr>
              <a:t> (2) </a:t>
            </a:r>
            <a:r>
              <a:rPr lang="es-ES" dirty="0" smtClean="0"/>
              <a:t>, en su defensa y mediocampo , </a:t>
            </a:r>
            <a:r>
              <a:rPr lang="es-ES" b="1" u="sng" dirty="0" smtClean="0">
                <a:solidFill>
                  <a:srgbClr val="0070C0"/>
                </a:solidFill>
              </a:rPr>
              <a:t>Momento defensivo  (A) </a:t>
            </a:r>
            <a:r>
              <a:rPr lang="es-ES" dirty="0" smtClean="0"/>
              <a:t>,  cuando  los </a:t>
            </a:r>
            <a:r>
              <a:rPr lang="es-ES" b="1" dirty="0" smtClean="0">
                <a:solidFill>
                  <a:srgbClr val="00B050"/>
                </a:solidFill>
              </a:rPr>
              <a:t>verdes</a:t>
            </a:r>
            <a:r>
              <a:rPr lang="es-ES" dirty="0" smtClean="0"/>
              <a:t> recuperan , </a:t>
            </a:r>
            <a:r>
              <a:rPr lang="es-ES" b="1" dirty="0">
                <a:solidFill>
                  <a:srgbClr val="0070C0"/>
                </a:solidFill>
              </a:rPr>
              <a:t> </a:t>
            </a:r>
            <a:r>
              <a:rPr lang="es-ES" b="1" dirty="0" smtClean="0">
                <a:solidFill>
                  <a:srgbClr val="0070C0"/>
                </a:solidFill>
              </a:rPr>
              <a:t>(1) Interceptación,  </a:t>
            </a:r>
            <a:r>
              <a:rPr lang="es-ES" dirty="0" smtClean="0"/>
              <a:t> inician  </a:t>
            </a:r>
            <a:r>
              <a:rPr lang="es-ES" b="1" u="sng" dirty="0" smtClean="0">
                <a:solidFill>
                  <a:srgbClr val="0070C0"/>
                </a:solidFill>
              </a:rPr>
              <a:t>La transición defensa- ataque</a:t>
            </a:r>
            <a:r>
              <a:rPr lang="es-ES" b="1" dirty="0" smtClean="0">
                <a:solidFill>
                  <a:srgbClr val="0070C0"/>
                </a:solidFill>
              </a:rPr>
              <a:t>  (A) </a:t>
            </a:r>
            <a:r>
              <a:rPr lang="es-ES" dirty="0" smtClean="0"/>
              <a:t>, el  volante que recibió , </a:t>
            </a:r>
            <a:r>
              <a:rPr lang="es-ES" u="sng" dirty="0" smtClean="0"/>
              <a:t> </a:t>
            </a:r>
            <a:r>
              <a:rPr lang="es-ES" b="1" u="sng" dirty="0" smtClean="0">
                <a:solidFill>
                  <a:srgbClr val="0070C0"/>
                </a:solidFill>
              </a:rPr>
              <a:t>el pase</a:t>
            </a:r>
            <a:r>
              <a:rPr lang="es-ES" b="1" dirty="0">
                <a:solidFill>
                  <a:srgbClr val="0070C0"/>
                </a:solidFill>
              </a:rPr>
              <a:t> </a:t>
            </a:r>
            <a:r>
              <a:rPr lang="es-ES" b="1" dirty="0" smtClean="0">
                <a:solidFill>
                  <a:srgbClr val="0070C0"/>
                </a:solidFill>
              </a:rPr>
              <a:t> (3) , </a:t>
            </a:r>
            <a:r>
              <a:rPr lang="es-ES" dirty="0" smtClean="0"/>
              <a:t>buscara a  sus delanteros en el  </a:t>
            </a:r>
            <a:r>
              <a:rPr lang="es-ES" b="1" dirty="0" smtClean="0">
                <a:solidFill>
                  <a:srgbClr val="0070C0"/>
                </a:solidFill>
              </a:rPr>
              <a:t>ataque  (1) </a:t>
            </a:r>
            <a:r>
              <a:rPr lang="es-ES" dirty="0" smtClean="0"/>
              <a:t>, para que estos definan.    </a:t>
            </a:r>
          </a:p>
          <a:p>
            <a:r>
              <a:rPr lang="es-ES" dirty="0" smtClean="0"/>
              <a:t>(1) Aspecto Táctico: Principios defensivos y ofensivos .</a:t>
            </a:r>
          </a:p>
          <a:p>
            <a:r>
              <a:rPr lang="es-ES" dirty="0" smtClean="0"/>
              <a:t>(2) Aspecto Psicológico : atención y concentración .</a:t>
            </a:r>
          </a:p>
          <a:p>
            <a:r>
              <a:rPr lang="es-ES" dirty="0" smtClean="0"/>
              <a:t>(3) Aspecto Técnico :  Control Orientado, pases (corto, medio, largo), conducción de balón </a:t>
            </a:r>
          </a:p>
          <a:p>
            <a:r>
              <a:rPr lang="es-ES" dirty="0" smtClean="0"/>
              <a:t>Aspecto Físico: Resistencia , velocidad.    </a:t>
            </a:r>
          </a:p>
          <a:p>
            <a:r>
              <a:rPr lang="es-ES" dirty="0" smtClean="0"/>
              <a:t>(A) Momentos del Juego . </a:t>
            </a:r>
            <a:endParaRPr lang="es-ES" dirty="0"/>
          </a:p>
        </p:txBody>
      </p:sp>
      <p:grpSp>
        <p:nvGrpSpPr>
          <p:cNvPr id="48" name="Group 19"/>
          <p:cNvGrpSpPr>
            <a:grpSpLocks/>
          </p:cNvGrpSpPr>
          <p:nvPr/>
        </p:nvGrpSpPr>
        <p:grpSpPr bwMode="auto">
          <a:xfrm>
            <a:off x="3707309" y="689926"/>
            <a:ext cx="4403824" cy="5400601"/>
            <a:chOff x="1344" y="2208"/>
            <a:chExt cx="2016" cy="1872"/>
          </a:xfrm>
        </p:grpSpPr>
        <p:grpSp>
          <p:nvGrpSpPr>
            <p:cNvPr id="49" name="Group 20"/>
            <p:cNvGrpSpPr>
              <a:grpSpLocks/>
            </p:cNvGrpSpPr>
            <p:nvPr/>
          </p:nvGrpSpPr>
          <p:grpSpPr bwMode="auto">
            <a:xfrm>
              <a:off x="1344" y="2352"/>
              <a:ext cx="2016" cy="1728"/>
              <a:chOff x="2421" y="8797"/>
              <a:chExt cx="7380" cy="5220"/>
            </a:xfrm>
          </p:grpSpPr>
          <p:sp>
            <p:nvSpPr>
              <p:cNvPr id="72" name="Rectangle 21"/>
              <p:cNvSpPr>
                <a:spLocks noChangeArrowheads="1"/>
              </p:cNvSpPr>
              <p:nvPr/>
            </p:nvSpPr>
            <p:spPr bwMode="auto">
              <a:xfrm>
                <a:off x="2421" y="8797"/>
                <a:ext cx="7380" cy="522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s-ES" sz="1200"/>
              </a:p>
              <a:p>
                <a:pPr eaLnBrk="0" hangingPunct="0"/>
                <a:r>
                  <a:rPr lang="es-ES" sz="1200"/>
                  <a:t>                                                                                                                                              </a:t>
                </a:r>
              </a:p>
              <a:p>
                <a:pPr eaLnBrk="0" hangingPunct="0"/>
                <a:r>
                  <a:rPr lang="es-ES" sz="1000" b="1"/>
                  <a:t>                                                                                                                                                    </a:t>
                </a:r>
              </a:p>
              <a:p>
                <a:pPr eaLnBrk="0" hangingPunct="0"/>
                <a:endParaRPr lang="es-ES" sz="1200"/>
              </a:p>
              <a:p>
                <a:pPr eaLnBrk="0" hangingPunct="0"/>
                <a:endParaRPr lang="es-ES" sz="1200"/>
              </a:p>
              <a:p>
                <a:pPr eaLnBrk="0" hangingPunct="0"/>
                <a:endParaRPr lang="es-ES" sz="1200"/>
              </a:p>
              <a:p>
                <a:pPr eaLnBrk="0" hangingPunct="0"/>
                <a:endParaRPr lang="es-ES" sz="1200"/>
              </a:p>
              <a:p>
                <a:pPr eaLnBrk="0" hangingPunct="0"/>
                <a:r>
                  <a:rPr lang="es-ES" sz="1200"/>
                  <a:t>                                                                                                               </a:t>
                </a:r>
              </a:p>
              <a:p>
                <a:pPr eaLnBrk="0" hangingPunct="0"/>
                <a:r>
                  <a:rPr lang="es-ES" sz="1200"/>
                  <a:t>                                                                                                                                                  </a:t>
                </a:r>
              </a:p>
              <a:p>
                <a:pPr eaLnBrk="0" hangingPunct="0"/>
                <a:r>
                  <a:rPr lang="es-ES" sz="1200"/>
                  <a:t>                                                                                                       </a:t>
                </a:r>
                <a:r>
                  <a:rPr lang="es-ES" sz="1200" b="1"/>
                  <a:t>                          </a:t>
                </a:r>
              </a:p>
              <a:p>
                <a:pPr eaLnBrk="0" hangingPunct="0"/>
                <a:r>
                  <a:rPr lang="es-ES" sz="1200" b="1"/>
                  <a:t>                                                                                                               </a:t>
                </a:r>
              </a:p>
              <a:p>
                <a:pPr eaLnBrk="0" hangingPunct="0"/>
                <a:endParaRPr lang="es-ES" sz="1200"/>
              </a:p>
              <a:p>
                <a:pPr eaLnBrk="0" hangingPunct="0"/>
                <a:r>
                  <a:rPr lang="es-ES" sz="1200"/>
                  <a:t>                                                                                                                                             </a:t>
                </a:r>
              </a:p>
              <a:p>
                <a:pPr eaLnBrk="0" hangingPunct="0"/>
                <a:r>
                  <a:rPr lang="es-ES" sz="1200"/>
                  <a:t>                                                                                                                                           </a:t>
                </a:r>
              </a:p>
              <a:p>
                <a:pPr eaLnBrk="0" hangingPunct="0"/>
                <a:r>
                  <a:rPr lang="es-ES" sz="1200"/>
                  <a:t>                                                                                                                                           </a:t>
                </a:r>
              </a:p>
              <a:p>
                <a:pPr eaLnBrk="0" hangingPunct="0"/>
                <a:r>
                  <a:rPr lang="es-ES" sz="1200"/>
                  <a:t>           </a:t>
                </a:r>
                <a:endParaRPr lang="es-ES" sz="1200" b="1"/>
              </a:p>
            </p:txBody>
          </p:sp>
          <p:sp>
            <p:nvSpPr>
              <p:cNvPr id="73" name="Oval 22"/>
              <p:cNvSpPr>
                <a:spLocks noChangeArrowheads="1"/>
              </p:cNvSpPr>
              <p:nvPr/>
            </p:nvSpPr>
            <p:spPr bwMode="auto">
              <a:xfrm>
                <a:off x="5193" y="9697"/>
                <a:ext cx="1872" cy="1152"/>
              </a:xfrm>
              <a:prstGeom prst="ellipse">
                <a:avLst/>
              </a:prstGeom>
              <a:solidFill>
                <a:srgbClr val="FFFFFF">
                  <a:alpha val="50195"/>
                </a:srgb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4" name="Rectangle 23"/>
              <p:cNvSpPr>
                <a:spLocks noChangeArrowheads="1"/>
              </p:cNvSpPr>
              <p:nvPr/>
            </p:nvSpPr>
            <p:spPr bwMode="auto">
              <a:xfrm>
                <a:off x="3861" y="8797"/>
                <a:ext cx="4500" cy="180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s-ES" sz="1200"/>
              </a:p>
              <a:p>
                <a:pPr eaLnBrk="0" hangingPunct="0"/>
                <a:endParaRPr lang="es-ES" sz="1200"/>
              </a:p>
              <a:p>
                <a:pPr eaLnBrk="0" hangingPunct="0"/>
                <a:r>
                  <a:rPr lang="es-ES" sz="1200"/>
                  <a:t>                                                                           </a:t>
                </a:r>
                <a:endParaRPr lang="es-ES" sz="1200" b="1"/>
              </a:p>
              <a:p>
                <a:pPr eaLnBrk="0" hangingPunct="0"/>
                <a:r>
                  <a:rPr lang="es-ES" sz="1200"/>
                  <a:t>                                                                          </a:t>
                </a:r>
              </a:p>
              <a:p>
                <a:pPr eaLnBrk="0" hangingPunct="0"/>
                <a:endParaRPr lang="es-ES" sz="1200" b="1"/>
              </a:p>
              <a:p>
                <a:pPr eaLnBrk="0" hangingPunct="0"/>
                <a:endParaRPr lang="es-ES" sz="1200"/>
              </a:p>
              <a:p>
                <a:pPr eaLnBrk="0" hangingPunct="0"/>
                <a:endParaRPr lang="es-ES" sz="1200"/>
              </a:p>
              <a:p>
                <a:pPr eaLnBrk="0" hangingPunct="0"/>
                <a:r>
                  <a:rPr lang="es-ES" sz="1000" b="1"/>
                  <a:t>                                                                            </a:t>
                </a:r>
              </a:p>
            </p:txBody>
          </p:sp>
          <p:sp>
            <p:nvSpPr>
              <p:cNvPr id="75" name="Rectangle 24"/>
              <p:cNvSpPr>
                <a:spLocks noChangeArrowheads="1"/>
              </p:cNvSpPr>
              <p:nvPr/>
            </p:nvSpPr>
            <p:spPr bwMode="auto">
              <a:xfrm>
                <a:off x="4761" y="8797"/>
                <a:ext cx="2736" cy="72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50" name="Oval 25"/>
            <p:cNvSpPr>
              <a:spLocks noChangeArrowheads="1"/>
            </p:cNvSpPr>
            <p:nvPr/>
          </p:nvSpPr>
          <p:spPr bwMode="auto">
            <a:xfrm>
              <a:off x="1787" y="2829"/>
              <a:ext cx="55" cy="6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" name="Oval 26"/>
            <p:cNvSpPr>
              <a:spLocks noChangeArrowheads="1"/>
            </p:cNvSpPr>
            <p:nvPr/>
          </p:nvSpPr>
          <p:spPr bwMode="auto">
            <a:xfrm>
              <a:off x="2180" y="2710"/>
              <a:ext cx="56" cy="6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2" name="Oval 27"/>
            <p:cNvSpPr>
              <a:spLocks noChangeArrowheads="1"/>
            </p:cNvSpPr>
            <p:nvPr/>
          </p:nvSpPr>
          <p:spPr bwMode="auto">
            <a:xfrm>
              <a:off x="1836" y="3603"/>
              <a:ext cx="55" cy="6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3" name="Oval 28"/>
            <p:cNvSpPr>
              <a:spLocks noChangeArrowheads="1"/>
            </p:cNvSpPr>
            <p:nvPr/>
          </p:nvSpPr>
          <p:spPr bwMode="auto">
            <a:xfrm>
              <a:off x="2524" y="3186"/>
              <a:ext cx="56" cy="6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4" name="Oval 29"/>
            <p:cNvSpPr>
              <a:spLocks noChangeArrowheads="1"/>
            </p:cNvSpPr>
            <p:nvPr/>
          </p:nvSpPr>
          <p:spPr bwMode="auto">
            <a:xfrm>
              <a:off x="2229" y="3305"/>
              <a:ext cx="56" cy="6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5" name="Oval 30"/>
            <p:cNvSpPr>
              <a:spLocks noChangeArrowheads="1"/>
            </p:cNvSpPr>
            <p:nvPr/>
          </p:nvSpPr>
          <p:spPr bwMode="auto">
            <a:xfrm>
              <a:off x="2721" y="3722"/>
              <a:ext cx="56" cy="6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6" name="Oval 31"/>
            <p:cNvSpPr>
              <a:spLocks noChangeArrowheads="1"/>
            </p:cNvSpPr>
            <p:nvPr/>
          </p:nvSpPr>
          <p:spPr bwMode="auto">
            <a:xfrm>
              <a:off x="3216" y="3168"/>
              <a:ext cx="56" cy="6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7" name="Oval 32"/>
            <p:cNvSpPr>
              <a:spLocks noChangeArrowheads="1"/>
            </p:cNvSpPr>
            <p:nvPr/>
          </p:nvSpPr>
          <p:spPr bwMode="auto">
            <a:xfrm>
              <a:off x="2672" y="2710"/>
              <a:ext cx="55" cy="6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8" name="Oval 33"/>
            <p:cNvSpPr>
              <a:spLocks noChangeArrowheads="1"/>
            </p:cNvSpPr>
            <p:nvPr/>
          </p:nvSpPr>
          <p:spPr bwMode="auto">
            <a:xfrm>
              <a:off x="2377" y="3663"/>
              <a:ext cx="55" cy="6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" name="Oval 34"/>
            <p:cNvSpPr>
              <a:spLocks noChangeArrowheads="1"/>
            </p:cNvSpPr>
            <p:nvPr/>
          </p:nvSpPr>
          <p:spPr bwMode="auto">
            <a:xfrm>
              <a:off x="1639" y="3305"/>
              <a:ext cx="56" cy="6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" name="Oval 35"/>
            <p:cNvSpPr>
              <a:spLocks noChangeArrowheads="1"/>
            </p:cNvSpPr>
            <p:nvPr/>
          </p:nvSpPr>
          <p:spPr bwMode="auto">
            <a:xfrm>
              <a:off x="2026" y="2650"/>
              <a:ext cx="56" cy="6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" name="Oval 36"/>
            <p:cNvSpPr>
              <a:spLocks noChangeArrowheads="1"/>
            </p:cNvSpPr>
            <p:nvPr/>
          </p:nvSpPr>
          <p:spPr bwMode="auto">
            <a:xfrm>
              <a:off x="2082" y="3067"/>
              <a:ext cx="55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" name="Oval 37"/>
            <p:cNvSpPr>
              <a:spLocks noChangeArrowheads="1"/>
            </p:cNvSpPr>
            <p:nvPr/>
          </p:nvSpPr>
          <p:spPr bwMode="auto">
            <a:xfrm>
              <a:off x="2016" y="3365"/>
              <a:ext cx="56" cy="6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" name="Oval 38"/>
            <p:cNvSpPr>
              <a:spLocks noChangeArrowheads="1"/>
            </p:cNvSpPr>
            <p:nvPr/>
          </p:nvSpPr>
          <p:spPr bwMode="auto">
            <a:xfrm>
              <a:off x="3016" y="2948"/>
              <a:ext cx="56" cy="6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4" name="Oval 39"/>
            <p:cNvSpPr>
              <a:spLocks noChangeArrowheads="1"/>
            </p:cNvSpPr>
            <p:nvPr/>
          </p:nvSpPr>
          <p:spPr bwMode="auto">
            <a:xfrm>
              <a:off x="1392" y="3120"/>
              <a:ext cx="56" cy="6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5" name="Oval 40"/>
            <p:cNvSpPr>
              <a:spLocks noChangeArrowheads="1"/>
            </p:cNvSpPr>
            <p:nvPr/>
          </p:nvSpPr>
          <p:spPr bwMode="auto">
            <a:xfrm>
              <a:off x="2672" y="3484"/>
              <a:ext cx="55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" name="Oval 41"/>
            <p:cNvSpPr>
              <a:spLocks noChangeArrowheads="1"/>
            </p:cNvSpPr>
            <p:nvPr/>
          </p:nvSpPr>
          <p:spPr bwMode="auto">
            <a:xfrm>
              <a:off x="1680" y="3552"/>
              <a:ext cx="56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7" name="Oval 42"/>
            <p:cNvSpPr>
              <a:spLocks noChangeArrowheads="1"/>
            </p:cNvSpPr>
            <p:nvPr/>
          </p:nvSpPr>
          <p:spPr bwMode="auto">
            <a:xfrm>
              <a:off x="2160" y="3600"/>
              <a:ext cx="56" cy="6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8" name="Oval 43"/>
            <p:cNvSpPr>
              <a:spLocks noChangeArrowheads="1"/>
            </p:cNvSpPr>
            <p:nvPr/>
          </p:nvSpPr>
          <p:spPr bwMode="auto">
            <a:xfrm>
              <a:off x="2426" y="3007"/>
              <a:ext cx="55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9" name="Oval 44"/>
            <p:cNvSpPr>
              <a:spLocks noChangeArrowheads="1"/>
            </p:cNvSpPr>
            <p:nvPr/>
          </p:nvSpPr>
          <p:spPr bwMode="auto">
            <a:xfrm>
              <a:off x="2868" y="3246"/>
              <a:ext cx="56" cy="6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0" name="Rectangle 45" descr="Cuadrícula pequeña"/>
            <p:cNvSpPr>
              <a:spLocks noChangeArrowheads="1"/>
            </p:cNvSpPr>
            <p:nvPr/>
          </p:nvSpPr>
          <p:spPr bwMode="auto">
            <a:xfrm>
              <a:off x="2208" y="2208"/>
              <a:ext cx="336" cy="144"/>
            </a:xfrm>
            <a:prstGeom prst="rect">
              <a:avLst/>
            </a:prstGeom>
            <a:pattFill prst="smGrid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1" name="Rectangle 46" descr="Cuadrícula pequeña"/>
            <p:cNvSpPr>
              <a:spLocks noChangeArrowheads="1"/>
            </p:cNvSpPr>
            <p:nvPr/>
          </p:nvSpPr>
          <p:spPr bwMode="auto">
            <a:xfrm>
              <a:off x="2208" y="3936"/>
              <a:ext cx="336" cy="144"/>
            </a:xfrm>
            <a:prstGeom prst="rect">
              <a:avLst/>
            </a:prstGeom>
            <a:pattFill prst="smGrid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76" name="75 Elipse"/>
          <p:cNvSpPr/>
          <p:nvPr/>
        </p:nvSpPr>
        <p:spPr>
          <a:xfrm rot="326363" flipH="1">
            <a:off x="5865738" y="1035267"/>
            <a:ext cx="145370" cy="240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76 Elipse"/>
          <p:cNvSpPr/>
          <p:nvPr/>
        </p:nvSpPr>
        <p:spPr>
          <a:xfrm>
            <a:off x="5844775" y="5409220"/>
            <a:ext cx="165591" cy="235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2" name="81 Conector recto de flecha"/>
          <p:cNvCxnSpPr>
            <a:endCxn id="68" idx="1"/>
          </p:cNvCxnSpPr>
          <p:nvPr/>
        </p:nvCxnSpPr>
        <p:spPr>
          <a:xfrm>
            <a:off x="5953091" y="1379924"/>
            <a:ext cx="135373" cy="16437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5" name="84 Conector recto de flecha"/>
          <p:cNvCxnSpPr>
            <a:stCxn id="68" idx="5"/>
          </p:cNvCxnSpPr>
          <p:nvPr/>
        </p:nvCxnSpPr>
        <p:spPr>
          <a:xfrm>
            <a:off x="6173418" y="3162437"/>
            <a:ext cx="862972" cy="5451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6" name="95 Flecha arriba"/>
          <p:cNvSpPr/>
          <p:nvPr/>
        </p:nvSpPr>
        <p:spPr>
          <a:xfrm rot="20576330">
            <a:off x="6611278" y="4580072"/>
            <a:ext cx="226733" cy="433025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7" name="96 Flecha derecha"/>
          <p:cNvSpPr/>
          <p:nvPr/>
        </p:nvSpPr>
        <p:spPr>
          <a:xfrm rot="12753254">
            <a:off x="5600092" y="4685812"/>
            <a:ext cx="398007" cy="22151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9" name="98 Conector recto de flecha"/>
          <p:cNvCxnSpPr/>
          <p:nvPr/>
        </p:nvCxnSpPr>
        <p:spPr>
          <a:xfrm flipV="1">
            <a:off x="7147977" y="2995806"/>
            <a:ext cx="200969" cy="587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2" name="101 Conector recto de flecha"/>
          <p:cNvCxnSpPr>
            <a:stCxn id="63" idx="2"/>
            <a:endCxn id="68" idx="6"/>
          </p:cNvCxnSpPr>
          <p:nvPr/>
        </p:nvCxnSpPr>
        <p:spPr>
          <a:xfrm flipH="1">
            <a:off x="6191013" y="2921425"/>
            <a:ext cx="1168674" cy="1716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9" name="108 Conector recto de flecha"/>
          <p:cNvCxnSpPr>
            <a:stCxn id="68" idx="3"/>
            <a:endCxn id="62" idx="7"/>
          </p:cNvCxnSpPr>
          <p:nvPr/>
        </p:nvCxnSpPr>
        <p:spPr>
          <a:xfrm flipH="1">
            <a:off x="5279663" y="3162437"/>
            <a:ext cx="808801" cy="8936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2" name="111 Conector recto de flecha"/>
          <p:cNvCxnSpPr>
            <a:stCxn id="62" idx="6"/>
          </p:cNvCxnSpPr>
          <p:nvPr/>
        </p:nvCxnSpPr>
        <p:spPr>
          <a:xfrm>
            <a:off x="5297578" y="4124443"/>
            <a:ext cx="1255165" cy="344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6" name="115 Conector recto de flecha"/>
          <p:cNvCxnSpPr>
            <a:stCxn id="65" idx="2"/>
            <a:endCxn id="69" idx="3"/>
          </p:cNvCxnSpPr>
          <p:nvPr/>
        </p:nvCxnSpPr>
        <p:spPr>
          <a:xfrm flipV="1">
            <a:off x="6608241" y="3849474"/>
            <a:ext cx="446064" cy="6197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8" name="117 Flecha izquierda"/>
          <p:cNvSpPr/>
          <p:nvPr/>
        </p:nvSpPr>
        <p:spPr>
          <a:xfrm>
            <a:off x="7251851" y="3459465"/>
            <a:ext cx="544723" cy="248104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9" name="118 Flecha derecha"/>
          <p:cNvSpPr/>
          <p:nvPr/>
        </p:nvSpPr>
        <p:spPr>
          <a:xfrm rot="1188242">
            <a:off x="6391585" y="3553328"/>
            <a:ext cx="366398" cy="294817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1" name="120 Conector recto de flecha"/>
          <p:cNvCxnSpPr/>
          <p:nvPr/>
        </p:nvCxnSpPr>
        <p:spPr>
          <a:xfrm flipH="1">
            <a:off x="5762864" y="3854701"/>
            <a:ext cx="1133682" cy="7414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4" name="123 Conector recto de flecha"/>
          <p:cNvCxnSpPr/>
          <p:nvPr/>
        </p:nvCxnSpPr>
        <p:spPr>
          <a:xfrm flipH="1" flipV="1">
            <a:off x="4441282" y="3912999"/>
            <a:ext cx="1242781" cy="6831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9" name="128 Conector recto de flecha"/>
          <p:cNvCxnSpPr/>
          <p:nvPr/>
        </p:nvCxnSpPr>
        <p:spPr>
          <a:xfrm flipV="1">
            <a:off x="4491780" y="2609416"/>
            <a:ext cx="322204" cy="11799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1" name="130 Flecha arriba"/>
          <p:cNvSpPr/>
          <p:nvPr/>
        </p:nvSpPr>
        <p:spPr>
          <a:xfrm>
            <a:off x="4351718" y="2061713"/>
            <a:ext cx="122328" cy="1816069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35" name="134 Conector recto de flecha"/>
          <p:cNvCxnSpPr>
            <a:stCxn id="50" idx="0"/>
            <a:endCxn id="74" idx="1"/>
          </p:cNvCxnSpPr>
          <p:nvPr/>
        </p:nvCxnSpPr>
        <p:spPr>
          <a:xfrm flipH="1" flipV="1">
            <a:off x="4566592" y="1964869"/>
            <a:ext cx="168494" cy="5166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3" name="142 Conector recto de flecha"/>
          <p:cNvCxnSpPr>
            <a:stCxn id="50" idx="3"/>
          </p:cNvCxnSpPr>
          <p:nvPr/>
        </p:nvCxnSpPr>
        <p:spPr>
          <a:xfrm flipV="1">
            <a:off x="4692609" y="1964869"/>
            <a:ext cx="1915632" cy="68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147 Flecha arriba"/>
          <p:cNvSpPr/>
          <p:nvPr/>
        </p:nvSpPr>
        <p:spPr>
          <a:xfrm>
            <a:off x="6552743" y="1964869"/>
            <a:ext cx="222607" cy="193490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0" name="149 Anillo"/>
          <p:cNvSpPr/>
          <p:nvPr/>
        </p:nvSpPr>
        <p:spPr>
          <a:xfrm>
            <a:off x="4692608" y="2331456"/>
            <a:ext cx="3613143" cy="3077764"/>
          </a:xfrm>
          <a:prstGeom prst="donut">
            <a:avLst>
              <a:gd name="adj" fmla="val 2002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1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Arial" charset="0"/>
              </a:rPr>
              <a:t>Intensidad maxima relativa</a:t>
            </a:r>
            <a:br>
              <a:rPr lang="en-GB" dirty="0" smtClean="0">
                <a:solidFill>
                  <a:srgbClr val="000000"/>
                </a:solidFill>
                <a:latin typeface="Arial" charset="0"/>
              </a:rPr>
            </a:b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z="4000" dirty="0" smtClean="0">
                <a:solidFill>
                  <a:srgbClr val="000000"/>
                </a:solidFill>
              </a:rPr>
              <a:t>Concepto Intensidad maxima relativa (a la tarea) de entrenamiento</a:t>
            </a:r>
            <a:br>
              <a:rPr lang="en-GB" sz="4000" dirty="0" smtClean="0">
                <a:solidFill>
                  <a:srgbClr val="000000"/>
                </a:solidFill>
              </a:rPr>
            </a:br>
            <a:r>
              <a:rPr lang="en-GB" sz="4000" dirty="0" smtClean="0">
                <a:solidFill>
                  <a:srgbClr val="000000"/>
                </a:solidFill>
              </a:rPr>
              <a:t>… exigencia mental,</a:t>
            </a:r>
            <a:br>
              <a:rPr lang="en-GB" sz="4000" dirty="0" smtClean="0">
                <a:solidFill>
                  <a:srgbClr val="000000"/>
                </a:solidFill>
              </a:rPr>
            </a:br>
            <a:r>
              <a:rPr lang="en-GB" sz="4000" dirty="0" smtClean="0">
                <a:solidFill>
                  <a:srgbClr val="000000"/>
                </a:solidFill>
              </a:rPr>
              <a:t>… exigencia emocional,</a:t>
            </a:r>
            <a:br>
              <a:rPr lang="en-GB" sz="4000" dirty="0" smtClean="0">
                <a:solidFill>
                  <a:srgbClr val="000000"/>
                </a:solidFill>
              </a:rPr>
            </a:br>
            <a:r>
              <a:rPr lang="en-GB" sz="4000" dirty="0" smtClean="0">
                <a:solidFill>
                  <a:srgbClr val="000000"/>
                </a:solidFill>
              </a:rPr>
              <a:t>… exigencia decisional,</a:t>
            </a:r>
            <a:br>
              <a:rPr lang="en-GB" sz="4000" dirty="0" smtClean="0">
                <a:solidFill>
                  <a:srgbClr val="000000"/>
                </a:solidFill>
              </a:rPr>
            </a:br>
            <a:r>
              <a:rPr lang="en-GB" sz="4000" dirty="0" smtClean="0">
                <a:solidFill>
                  <a:srgbClr val="000000"/>
                </a:solidFill>
              </a:rPr>
              <a:t>… exigencia concentración, </a:t>
            </a:r>
            <a:br>
              <a:rPr lang="en-GB" sz="4000" dirty="0" smtClean="0">
                <a:solidFill>
                  <a:srgbClr val="000000"/>
                </a:solidFill>
              </a:rPr>
            </a:br>
            <a:r>
              <a:rPr lang="en-GB" sz="4000" dirty="0" smtClean="0">
                <a:solidFill>
                  <a:srgbClr val="000000"/>
                </a:solidFill>
              </a:rPr>
              <a:t>relativa a su nivel de especificidad</a:t>
            </a:r>
            <a:endParaRPr lang="es-ES" sz="4000" dirty="0"/>
          </a:p>
        </p:txBody>
      </p:sp>
      <p:pic>
        <p:nvPicPr>
          <p:cNvPr id="8" name="8 Marcador de contenido" descr="http://www.siguealaroja.com/wp-content/uploads/20100612dasdasftb_63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357298"/>
            <a:ext cx="40386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313" cy="1088939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Jueves </a:t>
            </a:r>
            <a:br>
              <a:rPr lang="es-ES" dirty="0" smtClean="0"/>
            </a:br>
            <a:r>
              <a:rPr lang="es-ES" dirty="0" smtClean="0"/>
              <a:t>Met. Resol. Problemas. E/G</a:t>
            </a:r>
            <a:br>
              <a:rPr lang="es-ES" dirty="0" smtClean="0"/>
            </a:br>
            <a:r>
              <a:rPr lang="es-ES" dirty="0" smtClean="0"/>
              <a:t>P+6 :2 x 6: 2  duración : </a:t>
            </a:r>
            <a:r>
              <a:rPr lang="es-ES" dirty="0"/>
              <a:t>5</a:t>
            </a:r>
            <a:r>
              <a:rPr lang="es-ES" dirty="0" smtClean="0"/>
              <a:t>’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>
                <a:solidFill>
                  <a:srgbClr val="FF0000"/>
                </a:solidFill>
              </a:rPr>
              <a:t>Transiciones defensa - ataque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>
                <a:solidFill>
                  <a:srgbClr val="92D050"/>
                </a:solidFill>
              </a:rPr>
              <a:t>Momento Defensivo</a:t>
            </a:r>
            <a:endParaRPr lang="es-ES" dirty="0">
              <a:solidFill>
                <a:srgbClr val="92D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581084"/>
            <a:ext cx="3008313" cy="4872251"/>
          </a:xfrm>
        </p:spPr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es-ES_tradnl" dirty="0" smtClean="0">
                <a:latin typeface="MS SystemEx" charset="0"/>
                <a:cs typeface="Times New Roman" pitchFamily="18" charset="0"/>
              </a:rPr>
              <a:t>- </a:t>
            </a:r>
            <a:r>
              <a:rPr lang="es-ES_tradnl" dirty="0" smtClean="0">
                <a:latin typeface="Arial" pitchFamily="34" charset="0"/>
                <a:cs typeface="Times New Roman" pitchFamily="18" charset="0"/>
              </a:rPr>
              <a:t>la </a:t>
            </a:r>
            <a:r>
              <a:rPr lang="es-ES_tradnl" dirty="0">
                <a:latin typeface="Arial" pitchFamily="34" charset="0"/>
                <a:cs typeface="Times New Roman" pitchFamily="18" charset="0"/>
              </a:rPr>
              <a:t>posesión </a:t>
            </a:r>
            <a:r>
              <a:rPr lang="es-ES_tradnl" dirty="0" smtClean="0">
                <a:latin typeface="Arial" pitchFamily="34" charset="0"/>
                <a:cs typeface="Times New Roman" pitchFamily="18" charset="0"/>
              </a:rPr>
              <a:t>del balón  es  de  los verdes </a:t>
            </a:r>
            <a:r>
              <a:rPr lang="es-ES_tradnl" b="1" dirty="0" smtClean="0">
                <a:latin typeface="Arial" pitchFamily="34" charset="0"/>
                <a:cs typeface="Times New Roman" pitchFamily="18" charset="0"/>
              </a:rPr>
              <a:t>, (</a:t>
            </a:r>
            <a:r>
              <a:rPr lang="es-ES_tradnl" b="1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concentración</a:t>
            </a:r>
            <a:r>
              <a:rPr lang="es-ES_tradnl" b="1" dirty="0" smtClean="0">
                <a:latin typeface="Arial" pitchFamily="34" charset="0"/>
                <a:cs typeface="Times New Roman" pitchFamily="18" charset="0"/>
              </a:rPr>
              <a:t>)  </a:t>
            </a:r>
            <a:r>
              <a:rPr lang="es-ES_tradnl" dirty="0" smtClean="0">
                <a:latin typeface="Arial" pitchFamily="34" charset="0"/>
                <a:cs typeface="Times New Roman" pitchFamily="18" charset="0"/>
              </a:rPr>
              <a:t>si los rojos roban , buscan  a  su delantero  para  marcar gol . </a:t>
            </a:r>
            <a:r>
              <a:rPr lang="es-ES_tradnl" b="1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Marca zonal</a:t>
            </a:r>
            <a:r>
              <a:rPr lang="es-ES_tradnl" b="1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s-ES_tradnl" dirty="0" smtClean="0">
                <a:latin typeface="Arial" pitchFamily="34" charset="0"/>
                <a:cs typeface="Times New Roman" pitchFamily="18" charset="0"/>
              </a:rPr>
              <a:t>1X1 </a:t>
            </a:r>
            <a:endParaRPr lang="es-ES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s-ES" sz="1600" dirty="0" smtClean="0">
                <a:latin typeface="Arial" pitchFamily="34" charset="0"/>
                <a:cs typeface="Times New Roman" pitchFamily="18" charset="0"/>
              </a:rPr>
              <a:t>Criterios de Variabilidad: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_tradnl" sz="1600" dirty="0">
                <a:latin typeface="Arial" pitchFamily="34" charset="0"/>
                <a:cs typeface="Times New Roman" pitchFamily="18" charset="0"/>
              </a:rPr>
              <a:t>Variando número de toques (1-2-3</a:t>
            </a:r>
            <a:r>
              <a:rPr lang="es-ES_tradnl" sz="1600" dirty="0" smtClean="0">
                <a:latin typeface="Arial" pitchFamily="34" charset="0"/>
                <a:cs typeface="Times New Roman" pitchFamily="18" charset="0"/>
              </a:rPr>
              <a:t>) (</a:t>
            </a:r>
            <a:r>
              <a:rPr lang="es-ES_tradnl" sz="1600" b="1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Técnica</a:t>
            </a:r>
            <a:r>
              <a:rPr lang="es-ES_tradnl" sz="1600" dirty="0" smtClean="0">
                <a:latin typeface="Arial" pitchFamily="34" charset="0"/>
                <a:cs typeface="Times New Roman" pitchFamily="18" charset="0"/>
              </a:rPr>
              <a:t>)</a:t>
            </a:r>
            <a:endParaRPr lang="es-ES_tradnl" sz="1600" dirty="0"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_tradnl" sz="1600" dirty="0">
                <a:latin typeface="Arial" pitchFamily="34" charset="0"/>
                <a:cs typeface="Times New Roman" pitchFamily="18" charset="0"/>
              </a:rPr>
              <a:t> Intercambiar las posiciones cuando se produzca un pase </a:t>
            </a:r>
            <a:r>
              <a:rPr lang="es-ES_tradnl" sz="1600" dirty="0" smtClean="0">
                <a:latin typeface="Arial" pitchFamily="34" charset="0"/>
                <a:cs typeface="Times New Roman" pitchFamily="18" charset="0"/>
              </a:rPr>
              <a:t>de dentro a fuera. </a:t>
            </a:r>
            <a:r>
              <a:rPr lang="es-ES_tradnl" sz="1600" b="1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Espacio libre, Ayudas permanentes </a:t>
            </a:r>
            <a:endParaRPr lang="es-ES_tradnl" sz="1600" b="1" dirty="0">
              <a:solidFill>
                <a:srgbClr val="0070C0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_tradnl" sz="1600" dirty="0">
                <a:latin typeface="Arial" pitchFamily="34" charset="0"/>
                <a:cs typeface="Times New Roman" pitchFamily="18" charset="0"/>
              </a:rPr>
              <a:t> Alternar dos pases por dentro y uno </a:t>
            </a:r>
            <a:r>
              <a:rPr lang="es-ES_tradnl" sz="1600" dirty="0" smtClean="0">
                <a:latin typeface="Arial" pitchFamily="34" charset="0"/>
                <a:cs typeface="Times New Roman" pitchFamily="18" charset="0"/>
              </a:rPr>
              <a:t>fuera</a:t>
            </a:r>
            <a:r>
              <a:rPr lang="es-ES_tradnl" sz="1600" b="1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s-ES_tradnl" sz="16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(</a:t>
            </a:r>
            <a:r>
              <a:rPr lang="es-ES_tradnl" sz="1600" b="1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amplitud</a:t>
            </a:r>
            <a:r>
              <a:rPr lang="es-ES_tradnl" sz="1600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)</a:t>
            </a:r>
            <a:endParaRPr lang="es-ES_tradnl" sz="1600" dirty="0">
              <a:solidFill>
                <a:srgbClr val="0070C0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_tradnl" sz="1600" dirty="0">
                <a:latin typeface="Arial" pitchFamily="34" charset="0"/>
                <a:cs typeface="Times New Roman" pitchFamily="18" charset="0"/>
              </a:rPr>
              <a:t> No se puede parar la pelota (</a:t>
            </a:r>
            <a:r>
              <a:rPr lang="es-ES_tradnl" sz="1600" b="1" dirty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control orientado</a:t>
            </a:r>
            <a:r>
              <a:rPr lang="es-ES_tradnl" sz="1600" dirty="0" smtClean="0">
                <a:solidFill>
                  <a:srgbClr val="0070C0"/>
                </a:solidFill>
                <a:latin typeface="Arial" pitchFamily="34" charset="0"/>
                <a:cs typeface="Times New Roman" pitchFamily="18" charset="0"/>
              </a:rPr>
              <a:t>)</a:t>
            </a:r>
            <a:r>
              <a:rPr lang="es-ES_tradnl" sz="1600" dirty="0" smtClean="0">
                <a:latin typeface="Arial" pitchFamily="34" charset="0"/>
                <a:cs typeface="Times New Roman" pitchFamily="18" charset="0"/>
              </a:rPr>
              <a:t> </a:t>
            </a:r>
            <a:endParaRPr lang="es-ES_tradnl" sz="1600" b="1" dirty="0">
              <a:solidFill>
                <a:srgbClr val="FF0000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s-ES_tradnl" sz="1600" dirty="0">
                <a:latin typeface="Arial" pitchFamily="34" charset="0"/>
                <a:cs typeface="Arial" pitchFamily="34" charset="0"/>
              </a:rPr>
              <a:t>Se pueden utilizar todos los apoyos externos (independientemente del equipo que </a:t>
            </a:r>
            <a:r>
              <a:rPr lang="es-ES_tradnl" sz="1600" dirty="0" smtClean="0">
                <a:latin typeface="Arial" pitchFamily="34" charset="0"/>
                <a:cs typeface="Arial" pitchFamily="34" charset="0"/>
              </a:rPr>
              <a:t>sean </a:t>
            </a:r>
            <a:r>
              <a:rPr lang="es-ES_tradnl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Velocidad en el juego</a:t>
            </a:r>
            <a:endParaRPr lang="es-ES_tradnl" sz="1600" b="1" dirty="0">
              <a:solidFill>
                <a:srgbClr val="0070C0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s-ES" sz="1600" dirty="0">
              <a:latin typeface="Arial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s-ES" sz="1600" dirty="0">
              <a:latin typeface="Arial" pitchFamily="34" charset="0"/>
              <a:cs typeface="Times New Roman" pitchFamily="18" charset="0"/>
            </a:endParaRPr>
          </a:p>
          <a:p>
            <a:endParaRPr lang="es-ES" dirty="0" smtClean="0">
              <a:latin typeface="Tahoma" pitchFamily="34" charset="0"/>
            </a:endParaRPr>
          </a:p>
          <a:p>
            <a:endParaRPr lang="es-ES" dirty="0">
              <a:latin typeface="Tahoma" pitchFamily="34" charset="0"/>
            </a:endParaRPr>
          </a:p>
          <a:p>
            <a:endParaRPr lang="es-ES" dirty="0" smtClean="0"/>
          </a:p>
          <a:p>
            <a:endParaRPr lang="es-ES" dirty="0"/>
          </a:p>
        </p:txBody>
      </p: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3760241" y="254266"/>
            <a:ext cx="4752528" cy="6138053"/>
            <a:chOff x="1200" y="2304"/>
            <a:chExt cx="2016" cy="1652"/>
          </a:xfrm>
        </p:grpSpPr>
        <p:sp>
          <p:nvSpPr>
            <p:cNvPr id="6" name="Rectangle 56"/>
            <p:cNvSpPr>
              <a:spLocks noChangeArrowheads="1"/>
            </p:cNvSpPr>
            <p:nvPr/>
          </p:nvSpPr>
          <p:spPr bwMode="auto">
            <a:xfrm>
              <a:off x="1200" y="2304"/>
              <a:ext cx="2016" cy="163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s-ES" sz="1200"/>
            </a:p>
            <a:p>
              <a:pPr eaLnBrk="0" hangingPunct="0"/>
              <a:r>
                <a:rPr lang="es-ES" sz="1200"/>
                <a:t>                                                                                                                                              </a:t>
              </a:r>
            </a:p>
            <a:p>
              <a:pPr eaLnBrk="0" hangingPunct="0"/>
              <a:r>
                <a:rPr lang="es-ES" sz="1000" b="1"/>
                <a:t>                                                                                                                                                    </a:t>
              </a:r>
            </a:p>
            <a:p>
              <a:pPr eaLnBrk="0" hangingPunct="0"/>
              <a:endParaRPr lang="es-ES" sz="1200"/>
            </a:p>
            <a:p>
              <a:pPr eaLnBrk="0" hangingPunct="0"/>
              <a:endParaRPr lang="es-ES" sz="1200"/>
            </a:p>
            <a:p>
              <a:pPr eaLnBrk="0" hangingPunct="0"/>
              <a:endParaRPr lang="es-ES" sz="1200"/>
            </a:p>
            <a:p>
              <a:pPr eaLnBrk="0" hangingPunct="0"/>
              <a:endParaRPr lang="es-ES" sz="1200"/>
            </a:p>
            <a:p>
              <a:pPr eaLnBrk="0" hangingPunct="0"/>
              <a:r>
                <a:rPr lang="es-ES" sz="1200"/>
                <a:t>                                                                                                               </a:t>
              </a:r>
            </a:p>
            <a:p>
              <a:pPr eaLnBrk="0" hangingPunct="0"/>
              <a:r>
                <a:rPr lang="es-ES" sz="1200"/>
                <a:t>                                                                                                                                                  </a:t>
              </a:r>
            </a:p>
            <a:p>
              <a:pPr eaLnBrk="0" hangingPunct="0"/>
              <a:r>
                <a:rPr lang="es-ES" sz="1200"/>
                <a:t>                                                                                                       </a:t>
              </a:r>
              <a:r>
                <a:rPr lang="es-ES" sz="1200" b="1"/>
                <a:t>                          </a:t>
              </a:r>
            </a:p>
            <a:p>
              <a:pPr eaLnBrk="0" hangingPunct="0"/>
              <a:r>
                <a:rPr lang="es-ES" sz="1200" b="1"/>
                <a:t>                                                                                                               </a:t>
              </a:r>
            </a:p>
            <a:p>
              <a:pPr eaLnBrk="0" hangingPunct="0"/>
              <a:endParaRPr lang="es-ES" sz="1200"/>
            </a:p>
            <a:p>
              <a:pPr eaLnBrk="0" hangingPunct="0"/>
              <a:r>
                <a:rPr lang="es-ES" sz="1200"/>
                <a:t>                                                                                                                                             </a:t>
              </a:r>
            </a:p>
            <a:p>
              <a:pPr eaLnBrk="0" hangingPunct="0"/>
              <a:r>
                <a:rPr lang="es-ES" sz="1200"/>
                <a:t>                                                                                                                                           </a:t>
              </a:r>
            </a:p>
            <a:p>
              <a:pPr eaLnBrk="0" hangingPunct="0"/>
              <a:r>
                <a:rPr lang="es-ES" sz="1200"/>
                <a:t>                                                                                                                                           </a:t>
              </a:r>
            </a:p>
            <a:p>
              <a:pPr eaLnBrk="0" hangingPunct="0"/>
              <a:r>
                <a:rPr lang="es-ES" sz="1200"/>
                <a:t>           </a:t>
              </a:r>
              <a:endParaRPr lang="es-ES" sz="1200" b="1"/>
            </a:p>
          </p:txBody>
        </p:sp>
        <p:sp>
          <p:nvSpPr>
            <p:cNvPr id="7" name="Oval 57"/>
            <p:cNvSpPr>
              <a:spLocks noChangeArrowheads="1"/>
            </p:cNvSpPr>
            <p:nvPr/>
          </p:nvSpPr>
          <p:spPr bwMode="auto">
            <a:xfrm>
              <a:off x="1957" y="2602"/>
              <a:ext cx="512" cy="381"/>
            </a:xfrm>
            <a:prstGeom prst="ellipse">
              <a:avLst/>
            </a:prstGeom>
            <a:solidFill>
              <a:srgbClr val="FFFFFF">
                <a:alpha val="50000"/>
              </a:srgb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Rectangle 58"/>
            <p:cNvSpPr>
              <a:spLocks noChangeArrowheads="1"/>
            </p:cNvSpPr>
            <p:nvPr/>
          </p:nvSpPr>
          <p:spPr bwMode="auto">
            <a:xfrm>
              <a:off x="1488" y="2304"/>
              <a:ext cx="1440" cy="59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s-ES" sz="1200"/>
            </a:p>
            <a:p>
              <a:pPr eaLnBrk="0" hangingPunct="0"/>
              <a:endParaRPr lang="es-ES" sz="1200"/>
            </a:p>
            <a:p>
              <a:pPr eaLnBrk="0" hangingPunct="0"/>
              <a:r>
                <a:rPr lang="es-ES" sz="1200"/>
                <a:t>                                                                           </a:t>
              </a:r>
              <a:endParaRPr lang="es-ES" sz="1200" b="1"/>
            </a:p>
            <a:p>
              <a:pPr eaLnBrk="0" hangingPunct="0"/>
              <a:r>
                <a:rPr lang="es-ES" sz="1200"/>
                <a:t>                                                                          </a:t>
              </a:r>
            </a:p>
            <a:p>
              <a:pPr eaLnBrk="0" hangingPunct="0"/>
              <a:endParaRPr lang="es-ES" sz="1200" b="1"/>
            </a:p>
            <a:p>
              <a:pPr eaLnBrk="0" hangingPunct="0"/>
              <a:endParaRPr lang="es-ES" sz="1200"/>
            </a:p>
            <a:p>
              <a:pPr eaLnBrk="0" hangingPunct="0"/>
              <a:endParaRPr lang="es-ES" sz="1200"/>
            </a:p>
            <a:p>
              <a:pPr eaLnBrk="0" hangingPunct="0"/>
              <a:r>
                <a:rPr lang="es-ES" sz="1000" b="1"/>
                <a:t>                                                                            </a:t>
              </a:r>
            </a:p>
          </p:txBody>
        </p:sp>
        <p:sp>
          <p:nvSpPr>
            <p:cNvPr id="9" name="Rectangle 59"/>
            <p:cNvSpPr>
              <a:spLocks noChangeArrowheads="1"/>
            </p:cNvSpPr>
            <p:nvPr/>
          </p:nvSpPr>
          <p:spPr bwMode="auto">
            <a:xfrm>
              <a:off x="1839" y="2304"/>
              <a:ext cx="748" cy="23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Oval 60"/>
            <p:cNvSpPr>
              <a:spLocks noChangeArrowheads="1"/>
            </p:cNvSpPr>
            <p:nvPr/>
          </p:nvSpPr>
          <p:spPr bwMode="auto">
            <a:xfrm>
              <a:off x="1968" y="3264"/>
              <a:ext cx="55" cy="6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" name="Oval 61"/>
            <p:cNvSpPr>
              <a:spLocks noChangeArrowheads="1"/>
            </p:cNvSpPr>
            <p:nvPr/>
          </p:nvSpPr>
          <p:spPr bwMode="auto">
            <a:xfrm>
              <a:off x="2400" y="3600"/>
              <a:ext cx="56" cy="6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" name="Oval 63"/>
            <p:cNvSpPr>
              <a:spLocks noChangeArrowheads="1"/>
            </p:cNvSpPr>
            <p:nvPr/>
          </p:nvSpPr>
          <p:spPr bwMode="auto">
            <a:xfrm>
              <a:off x="2112" y="3024"/>
              <a:ext cx="56" cy="6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" name="Oval 64"/>
            <p:cNvSpPr>
              <a:spLocks noChangeArrowheads="1"/>
            </p:cNvSpPr>
            <p:nvPr/>
          </p:nvSpPr>
          <p:spPr bwMode="auto">
            <a:xfrm>
              <a:off x="1776" y="3456"/>
              <a:ext cx="56" cy="6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Oval 65"/>
            <p:cNvSpPr>
              <a:spLocks noChangeArrowheads="1"/>
            </p:cNvSpPr>
            <p:nvPr/>
          </p:nvSpPr>
          <p:spPr bwMode="auto">
            <a:xfrm>
              <a:off x="2640" y="3456"/>
              <a:ext cx="56" cy="6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" name="Oval 66"/>
            <p:cNvSpPr>
              <a:spLocks noChangeArrowheads="1"/>
            </p:cNvSpPr>
            <p:nvPr/>
          </p:nvSpPr>
          <p:spPr bwMode="auto">
            <a:xfrm>
              <a:off x="2304" y="3216"/>
              <a:ext cx="56" cy="6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Oval 67"/>
            <p:cNvSpPr>
              <a:spLocks noChangeArrowheads="1"/>
            </p:cNvSpPr>
            <p:nvPr/>
          </p:nvSpPr>
          <p:spPr bwMode="auto">
            <a:xfrm>
              <a:off x="2496" y="2832"/>
              <a:ext cx="55" cy="6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" name="Oval 68"/>
            <p:cNvSpPr>
              <a:spLocks noChangeArrowheads="1"/>
            </p:cNvSpPr>
            <p:nvPr/>
          </p:nvSpPr>
          <p:spPr bwMode="auto">
            <a:xfrm>
              <a:off x="2160" y="3648"/>
              <a:ext cx="55" cy="6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" name="Oval 70"/>
            <p:cNvSpPr>
              <a:spLocks noChangeArrowheads="1"/>
            </p:cNvSpPr>
            <p:nvPr/>
          </p:nvSpPr>
          <p:spPr bwMode="auto">
            <a:xfrm>
              <a:off x="1728" y="2832"/>
              <a:ext cx="56" cy="6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" name="Oval 72"/>
            <p:cNvSpPr>
              <a:spLocks noChangeArrowheads="1"/>
            </p:cNvSpPr>
            <p:nvPr/>
          </p:nvSpPr>
          <p:spPr bwMode="auto">
            <a:xfrm>
              <a:off x="2928" y="3600"/>
              <a:ext cx="56" cy="6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2640" y="3216"/>
              <a:ext cx="56" cy="6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1392" y="3600"/>
              <a:ext cx="56" cy="6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2688" y="3888"/>
              <a:ext cx="55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" name="Oval 76"/>
            <p:cNvSpPr>
              <a:spLocks noChangeArrowheads="1"/>
            </p:cNvSpPr>
            <p:nvPr/>
          </p:nvSpPr>
          <p:spPr bwMode="auto">
            <a:xfrm>
              <a:off x="2928" y="3120"/>
              <a:ext cx="56" cy="6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4" name="Oval 78"/>
            <p:cNvSpPr>
              <a:spLocks noChangeArrowheads="1"/>
            </p:cNvSpPr>
            <p:nvPr/>
          </p:nvSpPr>
          <p:spPr bwMode="auto">
            <a:xfrm>
              <a:off x="1392" y="3120"/>
              <a:ext cx="55" cy="6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" name="Oval 79"/>
            <p:cNvSpPr>
              <a:spLocks noChangeArrowheads="1"/>
            </p:cNvSpPr>
            <p:nvPr/>
          </p:nvSpPr>
          <p:spPr bwMode="auto">
            <a:xfrm>
              <a:off x="1872" y="3888"/>
              <a:ext cx="56" cy="6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" name="Line 80"/>
            <p:cNvSpPr>
              <a:spLocks noChangeShapeType="1"/>
            </p:cNvSpPr>
            <p:nvPr/>
          </p:nvSpPr>
          <p:spPr bwMode="auto">
            <a:xfrm>
              <a:off x="1488" y="2928"/>
              <a:ext cx="0" cy="100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7" name="Line 81"/>
            <p:cNvSpPr>
              <a:spLocks noChangeShapeType="1"/>
            </p:cNvSpPr>
            <p:nvPr/>
          </p:nvSpPr>
          <p:spPr bwMode="auto">
            <a:xfrm>
              <a:off x="2928" y="2880"/>
              <a:ext cx="0" cy="105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8" name="Line 83"/>
            <p:cNvSpPr>
              <a:spLocks noChangeShapeType="1"/>
            </p:cNvSpPr>
            <p:nvPr/>
          </p:nvSpPr>
          <p:spPr bwMode="auto">
            <a:xfrm>
              <a:off x="1488" y="3936"/>
              <a:ext cx="14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9" name="28 Rectángulo"/>
          <p:cNvSpPr/>
          <p:nvPr/>
        </p:nvSpPr>
        <p:spPr>
          <a:xfrm>
            <a:off x="5599722" y="188641"/>
            <a:ext cx="1019578" cy="304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Elipse"/>
          <p:cNvSpPr/>
          <p:nvPr/>
        </p:nvSpPr>
        <p:spPr>
          <a:xfrm>
            <a:off x="6052343" y="692696"/>
            <a:ext cx="274638" cy="228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Sol"/>
          <p:cNvSpPr/>
          <p:nvPr/>
        </p:nvSpPr>
        <p:spPr>
          <a:xfrm>
            <a:off x="6822051" y="2558213"/>
            <a:ext cx="45719" cy="71597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Triángulo isósceles"/>
          <p:cNvSpPr/>
          <p:nvPr/>
        </p:nvSpPr>
        <p:spPr>
          <a:xfrm>
            <a:off x="5862277" y="2399232"/>
            <a:ext cx="327385" cy="266377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5" name="44 Conector recto de flecha"/>
          <p:cNvCxnSpPr/>
          <p:nvPr/>
        </p:nvCxnSpPr>
        <p:spPr>
          <a:xfrm flipH="1">
            <a:off x="6721142" y="3918706"/>
            <a:ext cx="433763" cy="11508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 de flecha"/>
          <p:cNvCxnSpPr/>
          <p:nvPr/>
        </p:nvCxnSpPr>
        <p:spPr>
          <a:xfrm flipH="1">
            <a:off x="5460042" y="4082383"/>
            <a:ext cx="141597" cy="2057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 de flecha"/>
          <p:cNvCxnSpPr/>
          <p:nvPr/>
        </p:nvCxnSpPr>
        <p:spPr>
          <a:xfrm flipH="1" flipV="1">
            <a:off x="4386838" y="3597231"/>
            <a:ext cx="1023586" cy="25424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 de flecha"/>
          <p:cNvCxnSpPr/>
          <p:nvPr/>
        </p:nvCxnSpPr>
        <p:spPr>
          <a:xfrm flipV="1">
            <a:off x="4439174" y="3055775"/>
            <a:ext cx="1320447" cy="3566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 de flecha"/>
          <p:cNvCxnSpPr/>
          <p:nvPr/>
        </p:nvCxnSpPr>
        <p:spPr>
          <a:xfrm flipV="1">
            <a:off x="5700386" y="3211640"/>
            <a:ext cx="200595" cy="5556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 de flecha"/>
          <p:cNvCxnSpPr/>
          <p:nvPr/>
        </p:nvCxnSpPr>
        <p:spPr>
          <a:xfrm>
            <a:off x="5136966" y="2353166"/>
            <a:ext cx="339466" cy="171694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0" name="89 Conector recto de flecha"/>
          <p:cNvCxnSpPr>
            <a:stCxn id="18" idx="7"/>
          </p:cNvCxnSpPr>
          <p:nvPr/>
        </p:nvCxnSpPr>
        <p:spPr>
          <a:xfrm flipV="1">
            <a:off x="5117633" y="692696"/>
            <a:ext cx="641988" cy="1559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4" name="93 Conector curvado"/>
          <p:cNvCxnSpPr/>
          <p:nvPr/>
        </p:nvCxnSpPr>
        <p:spPr>
          <a:xfrm rot="10800000">
            <a:off x="5652120" y="2208926"/>
            <a:ext cx="1225722" cy="14424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1" name="100 Conector recto de flecha"/>
          <p:cNvCxnSpPr/>
          <p:nvPr/>
        </p:nvCxnSpPr>
        <p:spPr>
          <a:xfrm flipH="1">
            <a:off x="5552573" y="6277035"/>
            <a:ext cx="17557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2" name="131 Conector recto de flecha"/>
          <p:cNvCxnSpPr>
            <a:stCxn id="17" idx="1"/>
          </p:cNvCxnSpPr>
          <p:nvPr/>
        </p:nvCxnSpPr>
        <p:spPr>
          <a:xfrm flipH="1" flipV="1">
            <a:off x="5759622" y="4356209"/>
            <a:ext cx="282716" cy="9281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8" name="137 Conector recto de flecha"/>
          <p:cNvCxnSpPr>
            <a:stCxn id="13" idx="7"/>
          </p:cNvCxnSpPr>
          <p:nvPr/>
        </p:nvCxnSpPr>
        <p:spPr>
          <a:xfrm flipV="1">
            <a:off x="5230788" y="3945643"/>
            <a:ext cx="245644" cy="6259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>
            <a:off x="7308305" y="3821173"/>
            <a:ext cx="525531" cy="12484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 flipH="1">
            <a:off x="6844910" y="5194061"/>
            <a:ext cx="9889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 de flecha"/>
          <p:cNvCxnSpPr/>
          <p:nvPr/>
        </p:nvCxnSpPr>
        <p:spPr>
          <a:xfrm>
            <a:off x="6938023" y="2468721"/>
            <a:ext cx="282888" cy="112851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 de flecha"/>
          <p:cNvCxnSpPr/>
          <p:nvPr/>
        </p:nvCxnSpPr>
        <p:spPr>
          <a:xfrm flipH="1" flipV="1">
            <a:off x="4386838" y="3489469"/>
            <a:ext cx="1157958" cy="4292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 de flecha"/>
          <p:cNvCxnSpPr>
            <a:stCxn id="20" idx="1"/>
          </p:cNvCxnSpPr>
          <p:nvPr/>
        </p:nvCxnSpPr>
        <p:spPr>
          <a:xfrm flipH="1" flipV="1">
            <a:off x="6088178" y="3055775"/>
            <a:ext cx="1086059" cy="6235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 de flecha"/>
          <p:cNvCxnSpPr>
            <a:stCxn id="12" idx="6"/>
          </p:cNvCxnSpPr>
          <p:nvPr/>
        </p:nvCxnSpPr>
        <p:spPr>
          <a:xfrm flipV="1">
            <a:off x="6042209" y="2399232"/>
            <a:ext cx="773229" cy="6565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64 Anillo"/>
          <p:cNvSpPr/>
          <p:nvPr/>
        </p:nvSpPr>
        <p:spPr>
          <a:xfrm>
            <a:off x="4716017" y="3286137"/>
            <a:ext cx="2035770" cy="1582310"/>
          </a:xfrm>
          <a:prstGeom prst="donut">
            <a:avLst>
              <a:gd name="adj" fmla="val 35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9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498178"/>
          </a:xfrm>
        </p:spPr>
        <p:txBody>
          <a:bodyPr>
            <a:normAutofit/>
          </a:bodyPr>
          <a:lstStyle/>
          <a:p>
            <a:r>
              <a:rPr lang="es-ES_tradnl" b="1" dirty="0">
                <a:latin typeface="Arial" charset="0"/>
              </a:rPr>
              <a:t>DEBEMOS EVITAR</a:t>
            </a:r>
            <a:br>
              <a:rPr lang="es-ES_tradnl" b="1" dirty="0">
                <a:latin typeface="Arial" charset="0"/>
              </a:rPr>
            </a:br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8291264" cy="413732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s-ES_tradnl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COPIAR </a:t>
            </a:r>
            <a:r>
              <a:rPr lang="es-ES_tradn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ENTRENAMIENTOS QUE </a:t>
            </a:r>
            <a:r>
              <a:rPr lang="es-ES_trad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NO</a:t>
            </a:r>
            <a:r>
              <a:rPr lang="es-ES_tradn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SE CORRESPODE CON NUESTRO </a:t>
            </a:r>
            <a:r>
              <a:rPr lang="es-ES_tradnl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MODELO DE JUEGO</a:t>
            </a:r>
            <a:endParaRPr lang="es-ES_tradnl" b="1" u="sng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s-ES_tradnl" b="1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lnSpc>
                <a:spcPct val="90000"/>
              </a:lnSpc>
              <a:buNone/>
              <a:defRPr/>
            </a:pPr>
            <a:endParaRPr lang="es-ES_tradnl" b="1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es-ES_tradn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ENTRENAMIENTOS, BASADOS </a:t>
            </a:r>
            <a:r>
              <a:rPr lang="es-ES_tradn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UNICAMENTE </a:t>
            </a:r>
            <a:r>
              <a:rPr lang="es-ES_tradn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EN </a:t>
            </a:r>
            <a:r>
              <a:rPr lang="es-ES_tradn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METODOS DE  </a:t>
            </a:r>
            <a:r>
              <a:rPr lang="es-ES_tradn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PERIODIZACIONES </a:t>
            </a:r>
            <a:r>
              <a:rPr lang="es-ES_tradn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FÍSICAS </a:t>
            </a:r>
            <a:r>
              <a:rPr lang="es-ES_tradn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EN</a:t>
            </a:r>
            <a:r>
              <a:rPr lang="es-ES_tradn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EL MICROCICLO.</a:t>
            </a:r>
            <a:endParaRPr lang="es-ES_tradnl" b="1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lnSpc>
                <a:spcPct val="90000"/>
              </a:lnSpc>
              <a:buNone/>
              <a:defRPr/>
            </a:pPr>
            <a:endParaRPr lang="es-ES_tradnl" b="1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es-ES_tradnl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ENTRENAMIENTOS MONÓTONOS Y RUTINARIOS</a:t>
            </a:r>
          </a:p>
          <a:p>
            <a:endParaRPr lang="es-ES" dirty="0"/>
          </a:p>
        </p:txBody>
      </p:sp>
      <p:pic>
        <p:nvPicPr>
          <p:cNvPr id="13" name="Picture 4" descr="SEÑAL PROHIBID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081" y="197644"/>
            <a:ext cx="14224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70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http://9grandclothing.com/blog/wp-content/uploads/2010/01/adidas-fifa-jabulani-ball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6437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143372" y="5000636"/>
            <a:ext cx="4543428" cy="1428760"/>
          </a:xfrm>
        </p:spPr>
        <p:txBody>
          <a:bodyPr/>
          <a:lstStyle/>
          <a:p>
            <a:r>
              <a:rPr lang="es-CO" dirty="0" smtClean="0">
                <a:solidFill>
                  <a:schemeClr val="bg1"/>
                </a:solidFill>
              </a:rPr>
              <a:t>¡Gracias!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68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s-ES" sz="3200" b="1" u="sng" dirty="0">
                <a:solidFill>
                  <a:srgbClr val="0070C0"/>
                </a:solidFill>
              </a:rPr>
              <a:t>Tipos de sesiones</a:t>
            </a:r>
            <a:r>
              <a:rPr lang="es-ES" sz="3200" dirty="0">
                <a:solidFill>
                  <a:srgbClr val="0070C0"/>
                </a:solidFill>
              </a:rPr>
              <a:t>: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896544"/>
          </a:xfrm>
        </p:spPr>
        <p:txBody>
          <a:bodyPr>
            <a:normAutofit/>
          </a:bodyPr>
          <a:lstStyle/>
          <a:p>
            <a:pPr algn="just"/>
            <a:r>
              <a:rPr lang="es-ES" sz="2000" dirty="0" smtClean="0">
                <a:latin typeface="Algerian" pitchFamily="82" charset="0"/>
              </a:rPr>
              <a:t>APRENDIZAJES.</a:t>
            </a:r>
          </a:p>
          <a:p>
            <a:pPr algn="just"/>
            <a:endParaRPr lang="es-ES" sz="2000" dirty="0">
              <a:latin typeface="Algerian" pitchFamily="82" charset="0"/>
            </a:endParaRPr>
          </a:p>
          <a:p>
            <a:pPr algn="just"/>
            <a:r>
              <a:rPr lang="es-ES" sz="2000" dirty="0" smtClean="0">
                <a:latin typeface="Algerian" pitchFamily="82" charset="0"/>
              </a:rPr>
              <a:t>REPETICIONES.</a:t>
            </a:r>
          </a:p>
          <a:p>
            <a:pPr algn="just"/>
            <a:endParaRPr lang="es-ES" sz="2000" dirty="0">
              <a:latin typeface="Algerian" pitchFamily="82" charset="0"/>
            </a:endParaRPr>
          </a:p>
          <a:p>
            <a:pPr algn="just"/>
            <a:r>
              <a:rPr lang="es-ES" sz="2000" dirty="0" smtClean="0">
                <a:latin typeface="Algerian" pitchFamily="82" charset="0"/>
              </a:rPr>
              <a:t>PERFECCIONAMIENTO </a:t>
            </a:r>
            <a:r>
              <a:rPr lang="es-ES" sz="2000" dirty="0">
                <a:latin typeface="Algerian" pitchFamily="82" charset="0"/>
              </a:rPr>
              <a:t>DE LAS     HABILIDADES. </a:t>
            </a:r>
            <a:endParaRPr lang="es-ES" sz="2000" dirty="0" smtClean="0">
              <a:latin typeface="Algerian" pitchFamily="82" charset="0"/>
            </a:endParaRPr>
          </a:p>
          <a:p>
            <a:pPr algn="just"/>
            <a:endParaRPr lang="es-ES" sz="2000" dirty="0">
              <a:latin typeface="Algerian" pitchFamily="82" charset="0"/>
            </a:endParaRPr>
          </a:p>
          <a:p>
            <a:pPr algn="just"/>
            <a:r>
              <a:rPr lang="es-ES" sz="2000" dirty="0" smtClean="0">
                <a:latin typeface="Algerian" pitchFamily="82" charset="0"/>
              </a:rPr>
              <a:t>VALORACIÓN</a:t>
            </a:r>
            <a:r>
              <a:rPr lang="es-ES" sz="2000" dirty="0">
                <a:latin typeface="Algerian" pitchFamily="82" charset="0"/>
              </a:rPr>
              <a:t>.</a:t>
            </a:r>
          </a:p>
          <a:p>
            <a:pPr marL="0" indent="0">
              <a:buNone/>
            </a:pPr>
            <a:endParaRPr lang="es-ES" dirty="0">
              <a:latin typeface="Algerian" pitchFamily="82" charset="0"/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84784"/>
            <a:ext cx="4320479" cy="4536504"/>
          </a:xfrm>
        </p:spPr>
      </p:pic>
    </p:spTree>
    <p:extLst>
      <p:ext uri="{BB962C8B-B14F-4D97-AF65-F5344CB8AC3E}">
        <p14:creationId xmlns:p14="http://schemas.microsoft.com/office/powerpoint/2010/main" val="89492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s-ES" sz="3200" b="1" dirty="0">
                <a:solidFill>
                  <a:srgbClr val="0070C0"/>
                </a:solidFill>
              </a:rPr>
              <a:t>SESIÓN DE APRENDIZAJE: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186808" cy="5688632"/>
          </a:xfrm>
        </p:spPr>
        <p:txBody>
          <a:bodyPr>
            <a:normAutofit/>
          </a:bodyPr>
          <a:lstStyle/>
          <a:p>
            <a:r>
              <a:rPr lang="es-ES" dirty="0"/>
              <a:t>La principal tarea de este tipo de sesión es la de introducción de nuevas habilidades técnicas y maniobras tácticas</a:t>
            </a:r>
            <a:r>
              <a:rPr lang="es-ES" dirty="0" smtClean="0"/>
              <a:t>.</a:t>
            </a:r>
          </a:p>
          <a:p>
            <a:pPr>
              <a:buNone/>
            </a:pPr>
            <a:r>
              <a:rPr lang="es-ES" b="1" u="sng" dirty="0" smtClean="0"/>
              <a:t>Métodos:</a:t>
            </a:r>
          </a:p>
          <a:p>
            <a:pPr>
              <a:buNone/>
            </a:pPr>
            <a:r>
              <a:rPr lang="es-ES" dirty="0" smtClean="0"/>
              <a:t>- Mando Directo.</a:t>
            </a:r>
          </a:p>
          <a:p>
            <a:pPr>
              <a:buNone/>
            </a:pPr>
            <a:r>
              <a:rPr lang="es-ES" dirty="0" smtClean="0"/>
              <a:t>- Asignación de tareas.</a:t>
            </a:r>
          </a:p>
          <a:p>
            <a:pPr>
              <a:buNone/>
            </a:pPr>
            <a:r>
              <a:rPr lang="es-ES" dirty="0" smtClean="0"/>
              <a:t>- Enseñanza reciproca.</a:t>
            </a:r>
          </a:p>
          <a:p>
            <a:pPr>
              <a:buNone/>
            </a:pPr>
            <a:r>
              <a:rPr lang="es-ES" dirty="0" smtClean="0"/>
              <a:t>- Descubrimiento guiado.</a:t>
            </a:r>
            <a:endParaRPr lang="es-ES" dirty="0"/>
          </a:p>
          <a:p>
            <a:pPr>
              <a:buNone/>
            </a:pPr>
            <a:r>
              <a:rPr lang="es-ES" dirty="0" smtClean="0"/>
              <a:t>- Resolución  de problemas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40768"/>
            <a:ext cx="4499992" cy="5184576"/>
          </a:xfrm>
        </p:spPr>
      </p:pic>
    </p:spTree>
    <p:extLst>
      <p:ext uri="{BB962C8B-B14F-4D97-AF65-F5344CB8AC3E}">
        <p14:creationId xmlns:p14="http://schemas.microsoft.com/office/powerpoint/2010/main" val="161689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 smtClean="0">
                <a:solidFill>
                  <a:srgbClr val="0070C0"/>
                </a:solidFill>
              </a:rPr>
              <a:t>Sesión de repeticiones </a:t>
            </a:r>
            <a:endParaRPr lang="es-ES" sz="3600" b="1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Autofit/>
          </a:bodyPr>
          <a:lstStyle/>
          <a:p>
            <a:pPr algn="just"/>
            <a:r>
              <a:rPr lang="es-ES" sz="2000" dirty="0">
                <a:latin typeface="Arial" pitchFamily="34" charset="0"/>
                <a:cs typeface="Arial" pitchFamily="34" charset="0"/>
              </a:rPr>
              <a:t>Se refiere a profundizar el aprendizaje, y durante ella, el  deportista intenta mejorar sus habilidades. Las sesiones de aprendizaje y de repetición son más frecuentes en principiantes, en los que el factor limitante de la mejora puede ser la técnica.</a:t>
            </a:r>
          </a:p>
          <a:p>
            <a:pPr algn="r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R. Pacheco,(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2009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)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400" b="1" u="sng" dirty="0" smtClean="0">
                <a:latin typeface="Arial" pitchFamily="34" charset="0"/>
                <a:cs typeface="Arial" pitchFamily="34" charset="0"/>
              </a:rPr>
              <a:t>Métodos:</a:t>
            </a:r>
          </a:p>
          <a:p>
            <a:pPr>
              <a:buNone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-Mando Directo.</a:t>
            </a:r>
          </a:p>
          <a:p>
            <a:pPr>
              <a:buNone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-Asignación de tareas.</a:t>
            </a:r>
          </a:p>
          <a:p>
            <a:pPr>
              <a:buNone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- Enseñanza reciproca.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84784"/>
            <a:ext cx="3672408" cy="4392487"/>
          </a:xfrm>
        </p:spPr>
      </p:pic>
    </p:spTree>
    <p:extLst>
      <p:ext uri="{BB962C8B-B14F-4D97-AF65-F5344CB8AC3E}">
        <p14:creationId xmlns:p14="http://schemas.microsoft.com/office/powerpoint/2010/main" val="187626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ES" sz="3200" b="1" dirty="0">
                <a:solidFill>
                  <a:srgbClr val="0070C0"/>
                </a:solidFill>
              </a:rPr>
              <a:t>Sesiones de perfeccionamiento de las habilidades: </a:t>
            </a:r>
            <a:r>
              <a:rPr lang="es-ES" sz="3200" dirty="0"/>
              <a:t/>
            </a:r>
            <a:br>
              <a:rPr lang="es-ES" sz="3200" dirty="0"/>
            </a:b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>
            <a:normAutofit/>
          </a:bodyPr>
          <a:lstStyle/>
          <a:p>
            <a:pPr algn="just"/>
            <a:r>
              <a:rPr lang="es-ES" sz="2000" dirty="0" smtClean="0">
                <a:latin typeface="Arial" pitchFamily="34" charset="0"/>
                <a:cs typeface="Arial" pitchFamily="34" charset="0"/>
              </a:rPr>
              <a:t>Solamente deben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programarse en deportistas que ya han alcanzado un nivel de habilidad adecuado.</a:t>
            </a:r>
          </a:p>
          <a:p>
            <a:pPr algn="just"/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1800" dirty="0">
                <a:latin typeface="Arial" pitchFamily="34" charset="0"/>
                <a:cs typeface="Arial" pitchFamily="34" charset="0"/>
              </a:rPr>
              <a:t> Este tipo de sesiones prevalece en el entrenamiento de alto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rendimiento</a:t>
            </a:r>
            <a:endParaRPr lang="es-ES" sz="1800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s-ES" sz="1800" b="1" dirty="0" smtClean="0"/>
              <a:t>R. Pacheco,(</a:t>
            </a:r>
            <a:r>
              <a:rPr lang="es-ES" sz="1800" b="1" dirty="0"/>
              <a:t>2009).</a:t>
            </a:r>
          </a:p>
          <a:p>
            <a:pPr marL="0" indent="0">
              <a:buNone/>
            </a:pPr>
            <a:r>
              <a:rPr lang="es-ES" sz="1800" b="1" u="sng" dirty="0" smtClean="0"/>
              <a:t>Métodos: </a:t>
            </a:r>
          </a:p>
          <a:p>
            <a:pPr marL="0" indent="0">
              <a:buNone/>
            </a:pPr>
            <a:r>
              <a:rPr lang="es-ES" sz="1800" dirty="0" smtClean="0"/>
              <a:t>- Descubrimiento Guiado</a:t>
            </a:r>
          </a:p>
          <a:p>
            <a:pPr marL="0" indent="0">
              <a:buNone/>
            </a:pPr>
            <a:r>
              <a:rPr lang="es-ES" sz="1800" dirty="0" smtClean="0"/>
              <a:t>- Resolución de Problemas </a:t>
            </a:r>
            <a:endParaRPr lang="es-ES" sz="1800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1124744"/>
            <a:ext cx="4104456" cy="5112568"/>
          </a:xfrm>
        </p:spPr>
      </p:pic>
    </p:spTree>
    <p:extLst>
      <p:ext uri="{BB962C8B-B14F-4D97-AF65-F5344CB8AC3E}">
        <p14:creationId xmlns:p14="http://schemas.microsoft.com/office/powerpoint/2010/main" val="403638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rgbClr val="0070C0"/>
                </a:solidFill>
              </a:rPr>
              <a:t>Sesiones de valoración: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184576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s-ES" sz="3600" dirty="0"/>
              <a:t>De </a:t>
            </a:r>
            <a:r>
              <a:rPr lang="es-ES" sz="3600" dirty="0" smtClean="0"/>
              <a:t>acuerdo con </a:t>
            </a:r>
            <a:r>
              <a:rPr lang="es-ES" sz="3600" dirty="0"/>
              <a:t>el plan de </a:t>
            </a:r>
            <a:r>
              <a:rPr lang="es-ES" sz="3600" dirty="0" smtClean="0"/>
              <a:t>entrenamiento, periódicamente </a:t>
            </a:r>
            <a:r>
              <a:rPr lang="es-ES" sz="3600" dirty="0"/>
              <a:t>deben llevarse a cabo sesiones de evaluación. Se pueden conseguir tanto a partir de pruebas de valoración como de </a:t>
            </a:r>
            <a:r>
              <a:rPr lang="es-ES" sz="3600" b="1" u="sng" dirty="0"/>
              <a:t>competencias amistosas</a:t>
            </a:r>
            <a:r>
              <a:rPr lang="es-ES" sz="3600" dirty="0"/>
              <a:t>, que permitirán estimar el nivel de preparación conseguido en las fase de entrenamiento. Esto ayudara a tomar decisiones acerca de la composición final de un equipo u homogeneizarlo.</a:t>
            </a:r>
          </a:p>
          <a:p>
            <a:pPr algn="just"/>
            <a:endParaRPr lang="es-ES" dirty="0"/>
          </a:p>
          <a:p>
            <a:pPr algn="r"/>
            <a:r>
              <a:rPr lang="es-ES" sz="2400" b="1" dirty="0" smtClean="0"/>
              <a:t>R. Pacheco,(</a:t>
            </a:r>
            <a:r>
              <a:rPr lang="es-ES" sz="2400" b="1" dirty="0"/>
              <a:t>2009).</a:t>
            </a:r>
          </a:p>
          <a:p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12776"/>
            <a:ext cx="4104455" cy="4680519"/>
          </a:xfrm>
        </p:spPr>
      </p:pic>
    </p:spTree>
    <p:extLst>
      <p:ext uri="{BB962C8B-B14F-4D97-AF65-F5344CB8AC3E}">
        <p14:creationId xmlns:p14="http://schemas.microsoft.com/office/powerpoint/2010/main" val="187973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s-ES_tradnl" sz="2400" b="1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PARTES  de la </a:t>
            </a:r>
            <a:r>
              <a:rPr lang="es-ES_tradnl" sz="2400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SESION</a:t>
            </a:r>
            <a:br>
              <a:rPr lang="es-ES_tradnl" sz="2400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</a:b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448098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s-ES_tradnl" b="1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1- Parte preparatoria o Calentamiento </a:t>
            </a:r>
            <a:r>
              <a:rPr lang="es-ES_tradnl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  </a:t>
            </a:r>
          </a:p>
          <a:p>
            <a:pPr lvl="0"/>
            <a:r>
              <a:rPr lang="es-ES_tradnl" dirty="0">
                <a:latin typeface="Arial" pitchFamily="34" charset="0"/>
                <a:cs typeface="Arial" pitchFamily="34" charset="0"/>
              </a:rPr>
              <a:t>Será con un trabajo de baja intensidad que tiene como principal finalidad introducir al trabajo posterior , empleando juegos lúdico-recreativos, sin descuidar el componente físico-motriz</a:t>
            </a:r>
            <a:r>
              <a:rPr lang="es-ES" dirty="0">
                <a:latin typeface="Arial" pitchFamily="34" charset="0"/>
                <a:cs typeface="Arial" pitchFamily="34" charset="0"/>
              </a:rPr>
              <a:t> </a:t>
            </a:r>
          </a:p>
          <a:p>
            <a:pPr lvl="0"/>
            <a:endParaRPr lang="es-ES" dirty="0">
              <a:latin typeface="Arial" pitchFamily="34" charset="0"/>
              <a:cs typeface="Arial" pitchFamily="34" charset="0"/>
            </a:endParaRPr>
          </a:p>
          <a:p>
            <a:r>
              <a:rPr lang="es-ES_tradnl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2 - Parte fundamental.</a:t>
            </a:r>
            <a:r>
              <a:rPr lang="es-ES_tradnl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dirty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los ejercicios a desarrollar estarán en función de los objetivos marcados previamente, estos pueden ser de desarrollo o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mantenimiento 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(contenidos)  </a:t>
            </a:r>
            <a:r>
              <a:rPr lang="es-ES" dirty="0">
                <a:latin typeface="Arial" pitchFamily="34" charset="0"/>
                <a:cs typeface="Arial" pitchFamily="34" charset="0"/>
              </a:rPr>
              <a:t>de cualidades físicas, técnicas, tácticas o psicológicas, por lo que el trabajo a realizar está íntimamente ligado al tipo de sesión que realicemos. </a:t>
            </a:r>
          </a:p>
          <a:p>
            <a:r>
              <a:rPr lang="es-ES_tradnl" dirty="0">
                <a:latin typeface="Arial" pitchFamily="34" charset="0"/>
                <a:cs typeface="Arial" pitchFamily="34" charset="0"/>
              </a:rPr>
              <a:t> 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r>
              <a:rPr lang="es-ES_tradnl" b="1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3 - Parte final o vuelta a la calma</a:t>
            </a:r>
            <a:r>
              <a:rPr lang="es-ES_tradnl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s-ES_tradnl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El entrenamiento,  no debe terminar repentinamente después del trabajo duro, se trata de realizar una disminución gradual del trabajo y llevar al organismo a un estado de recuperación.  Se deben realizar ejercicios de estiramiento, juegos, ejercicios de relajación y respiración, etc. </a:t>
            </a: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 También se puede aprovechar esta fase para realizar una autoevaluación por parte del deportista y del propio entrenador  analizando del trabajo realizado, observando y detectando las posibles deficiencias, errores, etc. </a:t>
            </a:r>
          </a:p>
          <a:p>
            <a:r>
              <a:rPr lang="es-CO" dirty="0" smtClean="0"/>
              <a:t>C</a:t>
            </a:r>
            <a:endParaRPr lang="es-ES" dirty="0"/>
          </a:p>
        </p:txBody>
      </p:sp>
      <p:pic>
        <p:nvPicPr>
          <p:cNvPr id="5" name="Picture 2" descr="06-09-~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29" r="5528"/>
          <a:stretch>
            <a:fillRect/>
          </a:stretch>
        </p:blipFill>
        <p:spPr bwMode="auto">
          <a:xfrm>
            <a:off x="4668714" y="1000108"/>
            <a:ext cx="4223765" cy="552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19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dirty="0"/>
              <a:t>Entendemos por </a:t>
            </a:r>
            <a:r>
              <a:rPr lang="es-ES" sz="2000" b="1" dirty="0"/>
              <a:t>modelo de juego </a:t>
            </a:r>
            <a:r>
              <a:rPr lang="es-ES" sz="2000" dirty="0"/>
              <a:t>al </a:t>
            </a:r>
            <a:r>
              <a:rPr lang="es-ES" sz="2000" b="1" dirty="0"/>
              <a:t>sistema de relaciones de las unidades</a:t>
            </a:r>
            <a:br>
              <a:rPr lang="es-ES" sz="2000" b="1" dirty="0"/>
            </a:br>
            <a:r>
              <a:rPr lang="es-ES" sz="2000" b="1" dirty="0"/>
              <a:t>de resolución táctica que conforma un equipo de fútbol, definidas a</a:t>
            </a:r>
            <a:br>
              <a:rPr lang="es-ES" sz="2000" b="1" dirty="0"/>
            </a:br>
            <a:r>
              <a:rPr lang="es-ES" sz="2000" b="1" dirty="0"/>
              <a:t>través de los principios y de la idea de juego</a:t>
            </a:r>
            <a:r>
              <a:rPr lang="es-ES" sz="2000" dirty="0"/>
              <a:t>.</a:t>
            </a:r>
            <a:endParaRPr lang="es-ES" sz="20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9 Elipse"/>
          <p:cNvSpPr/>
          <p:nvPr/>
        </p:nvSpPr>
        <p:spPr>
          <a:xfrm rot="17364601">
            <a:off x="3721234" y="511117"/>
            <a:ext cx="2981349" cy="6668856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Elipse"/>
          <p:cNvSpPr/>
          <p:nvPr/>
        </p:nvSpPr>
        <p:spPr>
          <a:xfrm rot="14727892">
            <a:off x="4067110" y="453094"/>
            <a:ext cx="2684215" cy="6190637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Elipse"/>
          <p:cNvSpPr/>
          <p:nvPr/>
        </p:nvSpPr>
        <p:spPr>
          <a:xfrm>
            <a:off x="4214810" y="1428736"/>
            <a:ext cx="2643206" cy="4857784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Elipse"/>
          <p:cNvSpPr/>
          <p:nvPr/>
        </p:nvSpPr>
        <p:spPr>
          <a:xfrm>
            <a:off x="4572000" y="2643182"/>
            <a:ext cx="1928826" cy="1785950"/>
          </a:xfrm>
          <a:prstGeom prst="ellipse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Elipse"/>
          <p:cNvSpPr/>
          <p:nvPr/>
        </p:nvSpPr>
        <p:spPr>
          <a:xfrm>
            <a:off x="4572000" y="5357802"/>
            <a:ext cx="2000264" cy="1500198"/>
          </a:xfrm>
          <a:prstGeom prst="ellipse">
            <a:avLst/>
          </a:prstGeom>
          <a:solidFill>
            <a:srgbClr val="FD310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9 Marcador de contenido"/>
          <p:cNvSpPr txBox="1">
            <a:spLocks/>
          </p:cNvSpPr>
          <p:nvPr/>
        </p:nvSpPr>
        <p:spPr>
          <a:xfrm>
            <a:off x="4429124" y="5572140"/>
            <a:ext cx="2214578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400" smtClean="0">
                <a:latin typeface="Arial" pitchFamily="34" charset="0"/>
                <a:cs typeface="Arial" pitchFamily="34" charset="0"/>
              </a:rPr>
              <a:t>CAPACIDAD Y CARACTERISTICAS DE LOS JUGADORES</a:t>
            </a:r>
            <a:endParaRPr lang="es-MX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1785918" y="4000504"/>
            <a:ext cx="1428760" cy="1500198"/>
          </a:xfrm>
          <a:prstGeom prst="ellipse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Elipse"/>
          <p:cNvSpPr/>
          <p:nvPr/>
        </p:nvSpPr>
        <p:spPr>
          <a:xfrm>
            <a:off x="7215206" y="1428736"/>
            <a:ext cx="1500198" cy="150019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Elipse"/>
          <p:cNvSpPr/>
          <p:nvPr/>
        </p:nvSpPr>
        <p:spPr>
          <a:xfrm>
            <a:off x="7358082" y="4714884"/>
            <a:ext cx="1428760" cy="150019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Elipse"/>
          <p:cNvSpPr/>
          <p:nvPr/>
        </p:nvSpPr>
        <p:spPr>
          <a:xfrm rot="3996144">
            <a:off x="1255182" y="2794652"/>
            <a:ext cx="2515475" cy="3807452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Elipse"/>
          <p:cNvSpPr/>
          <p:nvPr/>
        </p:nvSpPr>
        <p:spPr>
          <a:xfrm rot="19677991">
            <a:off x="1146631" y="2522220"/>
            <a:ext cx="2557693" cy="44065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Elipse"/>
          <p:cNvSpPr/>
          <p:nvPr/>
        </p:nvSpPr>
        <p:spPr>
          <a:xfrm>
            <a:off x="3143240" y="3357562"/>
            <a:ext cx="1285884" cy="1143008"/>
          </a:xfrm>
          <a:prstGeom prst="ellipse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Elipse"/>
          <p:cNvSpPr/>
          <p:nvPr/>
        </p:nvSpPr>
        <p:spPr>
          <a:xfrm>
            <a:off x="428596" y="1643050"/>
            <a:ext cx="1857388" cy="1714512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PRINCIPIOS Y SUBPRINCIPIOS DE JUEGO</a:t>
            </a:r>
          </a:p>
        </p:txBody>
      </p:sp>
      <p:sp>
        <p:nvSpPr>
          <p:cNvPr id="23" name="22 Elipse"/>
          <p:cNvSpPr/>
          <p:nvPr/>
        </p:nvSpPr>
        <p:spPr>
          <a:xfrm>
            <a:off x="142844" y="5000636"/>
            <a:ext cx="1571636" cy="1500198"/>
          </a:xfrm>
          <a:prstGeom prst="ellipse">
            <a:avLst/>
          </a:prstGeom>
          <a:solidFill>
            <a:srgbClr val="EA8DF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CuadroTexto"/>
          <p:cNvSpPr txBox="1"/>
          <p:nvPr/>
        </p:nvSpPr>
        <p:spPr>
          <a:xfrm>
            <a:off x="7286644" y="1714488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OBJETIVOS Y ESTRUCTURA DEL CLUB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0" y="5357826"/>
            <a:ext cx="1714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ORGANIZACION ESTRUCTURAL (SISTEMA)</a:t>
            </a:r>
            <a:endParaRPr lang="es-MX" sz="16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7286644" y="5072074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CULTURA(S) PAIS/CLUB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4572000" y="3286124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u="sng" dirty="0" smtClean="0"/>
              <a:t>INTERACCIÓN</a:t>
            </a:r>
            <a:endParaRPr lang="es-MX" sz="2400" u="sng" dirty="0"/>
          </a:p>
        </p:txBody>
      </p:sp>
      <p:sp>
        <p:nvSpPr>
          <p:cNvPr id="28" name="27 CuadroTexto"/>
          <p:cNvSpPr txBox="1"/>
          <p:nvPr/>
        </p:nvSpPr>
        <p:spPr>
          <a:xfrm>
            <a:off x="3071802" y="3643314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MOMENTOS DE JUEGO</a:t>
            </a:r>
            <a:endParaRPr lang="es-MX" dirty="0"/>
          </a:p>
        </p:txBody>
      </p:sp>
      <p:sp>
        <p:nvSpPr>
          <p:cNvPr id="29" name="28 CuadroTexto"/>
          <p:cNvSpPr txBox="1"/>
          <p:nvPr/>
        </p:nvSpPr>
        <p:spPr>
          <a:xfrm>
            <a:off x="1785918" y="4214818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IDEAS DE JUEGO DEL  ENTRENDOR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4956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2287</TotalTime>
  <Words>1655</Words>
  <Application>Microsoft Office PowerPoint</Application>
  <PresentationFormat>Presentación en pantalla (4:3)</PresentationFormat>
  <Paragraphs>422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Presentación de PowerPoint</vt:lpstr>
      <vt:lpstr>La sesión, es la  unidad básica o  celular  de la estructura  de organización  y  planificación  del entrenamiento. </vt:lpstr>
      <vt:lpstr>Tipos de sesiones:</vt:lpstr>
      <vt:lpstr>SESIÓN DE APRENDIZAJE:</vt:lpstr>
      <vt:lpstr>Sesión de repeticiones </vt:lpstr>
      <vt:lpstr>Sesiones de perfeccionamiento de las habilidades:  </vt:lpstr>
      <vt:lpstr>Sesiones de valoración:</vt:lpstr>
      <vt:lpstr>PARTES  de la SESION </vt:lpstr>
      <vt:lpstr>Entendemos por modelo de juego al sistema de relaciones de las unidades de resolución táctica que conforma un equipo de fútbol, definidas a través de los principios y de la idea de juego.</vt:lpstr>
      <vt:lpstr>MODELO DE JUEGO. </vt:lpstr>
      <vt:lpstr>Los Principios tácticos del futbol </vt:lpstr>
      <vt:lpstr>Principios Ofensivos                                           Principios Defensivos </vt:lpstr>
      <vt:lpstr>Microciclo estructurado</vt:lpstr>
      <vt:lpstr>Periodización táctica</vt:lpstr>
      <vt:lpstr>Miércoles. Asignación de Tareas. Espacio pequeños. 2x2+2</vt:lpstr>
      <vt:lpstr>Miércoles  Metodología :   Asignación de tareas Espacios Pequeños:  3’ x 3 jug. = 12’ + 2= 15’ </vt:lpstr>
      <vt:lpstr>Miércoles. Método:  Asignación de tareas. 3’ P+4x4+P. total  12’ </vt:lpstr>
      <vt:lpstr>Métodos de Entrenamiento físico </vt:lpstr>
      <vt:lpstr>Circuito de Fuerza- Resistencia</vt:lpstr>
      <vt:lpstr>Jueves:  Metodologías: Descubrimiento guiado  Resolución de problemas </vt:lpstr>
      <vt:lpstr>Presentación de PowerPoint</vt:lpstr>
      <vt:lpstr>Jueves  Met. Desc. Guiado. ½ Campo . Transiciones Ataque -defensa.  Momento  defensivo. 11x11 Duración: 7’ </vt:lpstr>
      <vt:lpstr>Intensidad maxima relativa </vt:lpstr>
      <vt:lpstr>Jueves  Met. Resol. Problemas. E/G P+6 :2 x 6: 2  duración : 5’  Transiciones defensa - ataque Momento Defensivo</vt:lpstr>
      <vt:lpstr>DEBEMOS EVITAR </vt:lpstr>
      <vt:lpstr>¡Gracias!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Nestor</dc:creator>
  <cp:lastModifiedBy>Nestor</cp:lastModifiedBy>
  <cp:revision>170</cp:revision>
  <dcterms:created xsi:type="dcterms:W3CDTF">2012-04-26T17:52:59Z</dcterms:created>
  <dcterms:modified xsi:type="dcterms:W3CDTF">2012-04-30T01:07:53Z</dcterms:modified>
</cp:coreProperties>
</file>